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tags/tag10.xml" ContentType="application/vnd.openxmlformats-officedocument.presentationml.tags+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tags/tag1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2" r:id="rId2"/>
    <p:sldMasterId id="2147485225" r:id="rId3"/>
    <p:sldMasterId id="2147483660" r:id="rId4"/>
  </p:sldMasterIdLst>
  <p:notesMasterIdLst>
    <p:notesMasterId r:id="rId56"/>
  </p:notesMasterIdLst>
  <p:sldIdLst>
    <p:sldId id="257" r:id="rId5"/>
    <p:sldId id="256" r:id="rId6"/>
    <p:sldId id="259" r:id="rId7"/>
    <p:sldId id="280" r:id="rId8"/>
    <p:sldId id="263" r:id="rId9"/>
    <p:sldId id="320" r:id="rId10"/>
    <p:sldId id="261" r:id="rId11"/>
    <p:sldId id="260" r:id="rId12"/>
    <p:sldId id="267" r:id="rId13"/>
    <p:sldId id="279" r:id="rId14"/>
    <p:sldId id="317" r:id="rId15"/>
    <p:sldId id="273" r:id="rId16"/>
    <p:sldId id="274" r:id="rId17"/>
    <p:sldId id="321" r:id="rId18"/>
    <p:sldId id="275" r:id="rId19"/>
    <p:sldId id="283" r:id="rId20"/>
    <p:sldId id="276" r:id="rId21"/>
    <p:sldId id="292" r:id="rId22"/>
    <p:sldId id="289" r:id="rId23"/>
    <p:sldId id="288" r:id="rId24"/>
    <p:sldId id="277" r:id="rId25"/>
    <p:sldId id="278" r:id="rId26"/>
    <p:sldId id="282" r:id="rId27"/>
    <p:sldId id="284" r:id="rId28"/>
    <p:sldId id="287" r:id="rId29"/>
    <p:sldId id="285" r:id="rId30"/>
    <p:sldId id="290" r:id="rId31"/>
    <p:sldId id="318" r:id="rId32"/>
    <p:sldId id="293" r:id="rId33"/>
    <p:sldId id="295" r:id="rId34"/>
    <p:sldId id="296" r:id="rId35"/>
    <p:sldId id="294" r:id="rId36"/>
    <p:sldId id="298" r:id="rId37"/>
    <p:sldId id="297" r:id="rId38"/>
    <p:sldId id="310" r:id="rId39"/>
    <p:sldId id="311" r:id="rId40"/>
    <p:sldId id="313" r:id="rId41"/>
    <p:sldId id="315" r:id="rId42"/>
    <p:sldId id="319" r:id="rId43"/>
    <p:sldId id="300" r:id="rId44"/>
    <p:sldId id="301" r:id="rId45"/>
    <p:sldId id="302" r:id="rId46"/>
    <p:sldId id="305" r:id="rId47"/>
    <p:sldId id="303" r:id="rId48"/>
    <p:sldId id="304" r:id="rId49"/>
    <p:sldId id="306" r:id="rId50"/>
    <p:sldId id="307" r:id="rId51"/>
    <p:sldId id="322" r:id="rId52"/>
    <p:sldId id="308" r:id="rId53"/>
    <p:sldId id="316" r:id="rId54"/>
    <p:sldId id="31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6" autoAdjust="0"/>
    <p:restoredTop sz="76450" autoAdjust="0"/>
  </p:normalViewPr>
  <p:slideViewPr>
    <p:cSldViewPr snapToGrid="0">
      <p:cViewPr varScale="1">
        <p:scale>
          <a:sx n="84" d="100"/>
          <a:sy n="84" d="100"/>
        </p:scale>
        <p:origin x="12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sanuddin, Arshad" userId="4f42e901-d944-411e-953d-21ac57b11ae1" providerId="ADAL" clId="{177B6CEF-63CD-46EF-820A-6CF7CD9082C3}"/>
    <pc:docChg chg="modSld">
      <pc:chgData name="Ahsanuddin, Arshad" userId="4f42e901-d944-411e-953d-21ac57b11ae1" providerId="ADAL" clId="{177B6CEF-63CD-46EF-820A-6CF7CD9082C3}" dt="2023-09-28T15:15:06.141" v="7" actId="20577"/>
      <pc:docMkLst>
        <pc:docMk/>
      </pc:docMkLst>
      <pc:sldChg chg="modSp mod modNotesTx">
        <pc:chgData name="Ahsanuddin, Arshad" userId="4f42e901-d944-411e-953d-21ac57b11ae1" providerId="ADAL" clId="{177B6CEF-63CD-46EF-820A-6CF7CD9082C3}" dt="2023-09-28T15:15:06.141" v="7" actId="20577"/>
        <pc:sldMkLst>
          <pc:docMk/>
          <pc:sldMk cId="3416782872" sldId="307"/>
        </pc:sldMkLst>
        <pc:spChg chg="mod">
          <ac:chgData name="Ahsanuddin, Arshad" userId="4f42e901-d944-411e-953d-21ac57b11ae1" providerId="ADAL" clId="{177B6CEF-63CD-46EF-820A-6CF7CD9082C3}" dt="2023-09-28T15:14:59.824" v="5" actId="20577"/>
          <ac:spMkLst>
            <pc:docMk/>
            <pc:sldMk cId="3416782872" sldId="307"/>
            <ac:spMk id="113667" creationId="{9E3A88BA-858F-4DCC-AE7B-F0267E7A14FA}"/>
          </ac:spMkLst>
        </pc:spChg>
      </pc:sldChg>
    </pc:docChg>
  </pc:docChgLst>
  <pc:docChgLst>
    <pc:chgData name="Ahsanuddin, Arshad" userId="4f42e901-d944-411e-953d-21ac57b11ae1" providerId="ADAL" clId="{6AEAFE8D-638C-48EE-99CA-6BB72E2EBF11}"/>
    <pc:docChg chg="modSld">
      <pc:chgData name="Ahsanuddin, Arshad" userId="4f42e901-d944-411e-953d-21ac57b11ae1" providerId="ADAL" clId="{6AEAFE8D-638C-48EE-99CA-6BB72E2EBF11}" dt="2023-01-11T13:08:55.694" v="2" actId="729"/>
      <pc:docMkLst>
        <pc:docMk/>
      </pc:docMkLst>
      <pc:sldChg chg="mod modShow">
        <pc:chgData name="Ahsanuddin, Arshad" userId="4f42e901-d944-411e-953d-21ac57b11ae1" providerId="ADAL" clId="{6AEAFE8D-638C-48EE-99CA-6BB72E2EBF11}" dt="2023-01-11T13:08:55.694" v="2" actId="729"/>
        <pc:sldMkLst>
          <pc:docMk/>
          <pc:sldMk cId="3017389771" sldId="260"/>
        </pc:sldMkLst>
      </pc:sldChg>
      <pc:sldChg chg="mod modShow">
        <pc:chgData name="Ahsanuddin, Arshad" userId="4f42e901-d944-411e-953d-21ac57b11ae1" providerId="ADAL" clId="{6AEAFE8D-638C-48EE-99CA-6BB72E2EBF11}" dt="2023-01-11T13:08:55.694" v="2" actId="729"/>
        <pc:sldMkLst>
          <pc:docMk/>
          <pc:sldMk cId="3560376375" sldId="261"/>
        </pc:sldMkLst>
      </pc:sldChg>
      <pc:sldChg chg="mod modShow">
        <pc:chgData name="Ahsanuddin, Arshad" userId="4f42e901-d944-411e-953d-21ac57b11ae1" providerId="ADAL" clId="{6AEAFE8D-638C-48EE-99CA-6BB72E2EBF11}" dt="2023-01-11T13:08:55.694" v="2" actId="729"/>
        <pc:sldMkLst>
          <pc:docMk/>
          <pc:sldMk cId="3272461204" sldId="263"/>
        </pc:sldMkLst>
      </pc:sldChg>
      <pc:sldChg chg="mod modShow">
        <pc:chgData name="Ahsanuddin, Arshad" userId="4f42e901-d944-411e-953d-21ac57b11ae1" providerId="ADAL" clId="{6AEAFE8D-638C-48EE-99CA-6BB72E2EBF11}" dt="2023-01-11T13:08:55.694" v="2" actId="729"/>
        <pc:sldMkLst>
          <pc:docMk/>
          <pc:sldMk cId="1521616417" sldId="267"/>
        </pc:sldMkLst>
      </pc:sldChg>
      <pc:sldChg chg="mod modShow">
        <pc:chgData name="Ahsanuddin, Arshad" userId="4f42e901-d944-411e-953d-21ac57b11ae1" providerId="ADAL" clId="{6AEAFE8D-638C-48EE-99CA-6BB72E2EBF11}" dt="2023-01-11T13:08:55.694" v="2" actId="729"/>
        <pc:sldMkLst>
          <pc:docMk/>
          <pc:sldMk cId="3616686484" sldId="279"/>
        </pc:sldMkLst>
      </pc:sldChg>
      <pc:sldChg chg="mod modShow">
        <pc:chgData name="Ahsanuddin, Arshad" userId="4f42e901-d944-411e-953d-21ac57b11ae1" providerId="ADAL" clId="{6AEAFE8D-638C-48EE-99CA-6BB72E2EBF11}" dt="2023-01-11T13:08:55.694" v="2" actId="729"/>
        <pc:sldMkLst>
          <pc:docMk/>
          <pc:sldMk cId="1467851691" sldId="280"/>
        </pc:sldMkLst>
      </pc:sldChg>
      <pc:sldChg chg="mod modShow">
        <pc:chgData name="Ahsanuddin, Arshad" userId="4f42e901-d944-411e-953d-21ac57b11ae1" providerId="ADAL" clId="{6AEAFE8D-638C-48EE-99CA-6BB72E2EBF11}" dt="2023-01-11T13:08:55.694" v="2" actId="729"/>
        <pc:sldMkLst>
          <pc:docMk/>
          <pc:sldMk cId="1837378806" sldId="320"/>
        </pc:sldMkLst>
      </pc:sldChg>
    </pc:docChg>
  </pc:docChgLst>
  <pc:docChgLst>
    <pc:chgData name="Ahsanuddin, Arshad" userId="4f42e901-d944-411e-953d-21ac57b11ae1" providerId="ADAL" clId="{DD7BF002-0A85-4EE0-8AFC-FA77D5F40F3A}"/>
    <pc:docChg chg="custSel addSld delSld modSld">
      <pc:chgData name="Ahsanuddin, Arshad" userId="4f42e901-d944-411e-953d-21ac57b11ae1" providerId="ADAL" clId="{DD7BF002-0A85-4EE0-8AFC-FA77D5F40F3A}" dt="2022-11-11T15:41:16.034" v="835" actId="113"/>
      <pc:docMkLst>
        <pc:docMk/>
      </pc:docMkLst>
      <pc:sldChg chg="add del">
        <pc:chgData name="Ahsanuddin, Arshad" userId="4f42e901-d944-411e-953d-21ac57b11ae1" providerId="ADAL" clId="{DD7BF002-0A85-4EE0-8AFC-FA77D5F40F3A}" dt="2022-11-11T14:52:12.257" v="3" actId="2696"/>
        <pc:sldMkLst>
          <pc:docMk/>
          <pc:sldMk cId="3431481048" sldId="268"/>
        </pc:sldMkLst>
      </pc:sldChg>
      <pc:sldChg chg="del">
        <pc:chgData name="Ahsanuddin, Arshad" userId="4f42e901-d944-411e-953d-21ac57b11ae1" providerId="ADAL" clId="{DD7BF002-0A85-4EE0-8AFC-FA77D5F40F3A}" dt="2022-11-11T14:52:12.257" v="3" actId="2696"/>
        <pc:sldMkLst>
          <pc:docMk/>
          <pc:sldMk cId="4254583257" sldId="269"/>
        </pc:sldMkLst>
      </pc:sldChg>
      <pc:sldChg chg="addSp delSp modSp mod">
        <pc:chgData name="Ahsanuddin, Arshad" userId="4f42e901-d944-411e-953d-21ac57b11ae1" providerId="ADAL" clId="{DD7BF002-0A85-4EE0-8AFC-FA77D5F40F3A}" dt="2022-11-11T14:58:02.814" v="51" actId="14100"/>
        <pc:sldMkLst>
          <pc:docMk/>
          <pc:sldMk cId="1902280" sldId="274"/>
        </pc:sldMkLst>
        <pc:picChg chg="del">
          <ac:chgData name="Ahsanuddin, Arshad" userId="4f42e901-d944-411e-953d-21ac57b11ae1" providerId="ADAL" clId="{DD7BF002-0A85-4EE0-8AFC-FA77D5F40F3A}" dt="2022-11-11T14:57:38.008" v="46" actId="478"/>
          <ac:picMkLst>
            <pc:docMk/>
            <pc:sldMk cId="1902280" sldId="274"/>
            <ac:picMk id="2" creationId="{FD548FD8-8A53-45CE-9CD9-33E292D571B4}"/>
          </ac:picMkLst>
        </pc:picChg>
        <pc:picChg chg="add mod">
          <ac:chgData name="Ahsanuddin, Arshad" userId="4f42e901-d944-411e-953d-21ac57b11ae1" providerId="ADAL" clId="{DD7BF002-0A85-4EE0-8AFC-FA77D5F40F3A}" dt="2022-11-11T14:58:02.814" v="51" actId="14100"/>
          <ac:picMkLst>
            <pc:docMk/>
            <pc:sldMk cId="1902280" sldId="274"/>
            <ac:picMk id="5" creationId="{036E9C20-8186-4591-B561-973D1CD71950}"/>
          </ac:picMkLst>
        </pc:picChg>
      </pc:sldChg>
      <pc:sldChg chg="addSp modSp mod">
        <pc:chgData name="Ahsanuddin, Arshad" userId="4f42e901-d944-411e-953d-21ac57b11ae1" providerId="ADAL" clId="{DD7BF002-0A85-4EE0-8AFC-FA77D5F40F3A}" dt="2022-11-11T15:16:11.726" v="407" actId="167"/>
        <pc:sldMkLst>
          <pc:docMk/>
          <pc:sldMk cId="2149641423" sldId="275"/>
        </pc:sldMkLst>
        <pc:spChg chg="mod">
          <ac:chgData name="Ahsanuddin, Arshad" userId="4f42e901-d944-411e-953d-21ac57b11ae1" providerId="ADAL" clId="{DD7BF002-0A85-4EE0-8AFC-FA77D5F40F3A}" dt="2022-11-11T15:15:41.260" v="403" actId="114"/>
          <ac:spMkLst>
            <pc:docMk/>
            <pc:sldMk cId="2149641423" sldId="275"/>
            <ac:spMk id="3" creationId="{FBE4DAE9-B52C-4D49-AD49-24F25F47EF48}"/>
          </ac:spMkLst>
        </pc:spChg>
        <pc:picChg chg="add mod ord modCrop">
          <ac:chgData name="Ahsanuddin, Arshad" userId="4f42e901-d944-411e-953d-21ac57b11ae1" providerId="ADAL" clId="{DD7BF002-0A85-4EE0-8AFC-FA77D5F40F3A}" dt="2022-11-11T15:16:11.726" v="407" actId="167"/>
          <ac:picMkLst>
            <pc:docMk/>
            <pc:sldMk cId="2149641423" sldId="275"/>
            <ac:picMk id="5" creationId="{10F48020-3B42-40B7-8EF5-ABAA7720D9CA}"/>
          </ac:picMkLst>
        </pc:picChg>
      </pc:sldChg>
      <pc:sldChg chg="modSp mod">
        <pc:chgData name="Ahsanuddin, Arshad" userId="4f42e901-d944-411e-953d-21ac57b11ae1" providerId="ADAL" clId="{DD7BF002-0A85-4EE0-8AFC-FA77D5F40F3A}" dt="2022-11-11T14:53:52.252" v="44" actId="20577"/>
        <pc:sldMkLst>
          <pc:docMk/>
          <pc:sldMk cId="1467851691" sldId="280"/>
        </pc:sldMkLst>
        <pc:spChg chg="mod">
          <ac:chgData name="Ahsanuddin, Arshad" userId="4f42e901-d944-411e-953d-21ac57b11ae1" providerId="ADAL" clId="{DD7BF002-0A85-4EE0-8AFC-FA77D5F40F3A}" dt="2022-11-11T14:53:13.222" v="31" actId="403"/>
          <ac:spMkLst>
            <pc:docMk/>
            <pc:sldMk cId="1467851691" sldId="280"/>
            <ac:spMk id="3" creationId="{7E81DC85-2F3E-43F2-B754-6BB69BBAB03E}"/>
          </ac:spMkLst>
        </pc:spChg>
        <pc:spChg chg="mod">
          <ac:chgData name="Ahsanuddin, Arshad" userId="4f42e901-d944-411e-953d-21ac57b11ae1" providerId="ADAL" clId="{DD7BF002-0A85-4EE0-8AFC-FA77D5F40F3A}" dt="2022-11-11T14:53:52.252" v="44" actId="20577"/>
          <ac:spMkLst>
            <pc:docMk/>
            <pc:sldMk cId="1467851691" sldId="280"/>
            <ac:spMk id="4" creationId="{20954C7F-1E86-4786-AE52-CD673ACC07A2}"/>
          </ac:spMkLst>
        </pc:spChg>
      </pc:sldChg>
      <pc:sldChg chg="addSp modSp mod modNotesTx">
        <pc:chgData name="Ahsanuddin, Arshad" userId="4f42e901-d944-411e-953d-21ac57b11ae1" providerId="ADAL" clId="{DD7BF002-0A85-4EE0-8AFC-FA77D5F40F3A}" dt="2022-11-11T15:25:45.691" v="456" actId="20577"/>
        <pc:sldMkLst>
          <pc:docMk/>
          <pc:sldMk cId="1926184476" sldId="283"/>
        </pc:sldMkLst>
        <pc:spChg chg="mod">
          <ac:chgData name="Ahsanuddin, Arshad" userId="4f42e901-d944-411e-953d-21ac57b11ae1" providerId="ADAL" clId="{DD7BF002-0A85-4EE0-8AFC-FA77D5F40F3A}" dt="2022-11-11T15:17:54.657" v="418" actId="1076"/>
          <ac:spMkLst>
            <pc:docMk/>
            <pc:sldMk cId="1926184476" sldId="283"/>
            <ac:spMk id="3" creationId="{1E2D8D8A-6390-4BB8-99E2-CAD0CA9619E7}"/>
          </ac:spMkLst>
        </pc:spChg>
        <pc:picChg chg="add mod ord">
          <ac:chgData name="Ahsanuddin, Arshad" userId="4f42e901-d944-411e-953d-21ac57b11ae1" providerId="ADAL" clId="{DD7BF002-0A85-4EE0-8AFC-FA77D5F40F3A}" dt="2022-11-11T15:16:37.179" v="409" actId="167"/>
          <ac:picMkLst>
            <pc:docMk/>
            <pc:sldMk cId="1926184476" sldId="283"/>
            <ac:picMk id="5" creationId="{0E88A44B-521C-478E-9DA9-970FC3821B1A}"/>
          </ac:picMkLst>
        </pc:picChg>
      </pc:sldChg>
      <pc:sldChg chg="addSp modSp mod">
        <pc:chgData name="Ahsanuddin, Arshad" userId="4f42e901-d944-411e-953d-21ac57b11ae1" providerId="ADAL" clId="{DD7BF002-0A85-4EE0-8AFC-FA77D5F40F3A}" dt="2022-11-11T15:36:19.586" v="807" actId="207"/>
        <pc:sldMkLst>
          <pc:docMk/>
          <pc:sldMk cId="3405231579" sldId="284"/>
        </pc:sldMkLst>
        <pc:spChg chg="add mod">
          <ac:chgData name="Ahsanuddin, Arshad" userId="4f42e901-d944-411e-953d-21ac57b11ae1" providerId="ADAL" clId="{DD7BF002-0A85-4EE0-8AFC-FA77D5F40F3A}" dt="2022-11-11T15:35:13.986" v="770" actId="207"/>
          <ac:spMkLst>
            <pc:docMk/>
            <pc:sldMk cId="3405231579" sldId="284"/>
            <ac:spMk id="2" creationId="{6803E7A4-8D18-4522-8E64-3D924D25ACDA}"/>
          </ac:spMkLst>
        </pc:spChg>
        <pc:spChg chg="add mod">
          <ac:chgData name="Ahsanuddin, Arshad" userId="4f42e901-d944-411e-953d-21ac57b11ae1" providerId="ADAL" clId="{DD7BF002-0A85-4EE0-8AFC-FA77D5F40F3A}" dt="2022-11-11T15:36:19.586" v="807" actId="207"/>
          <ac:spMkLst>
            <pc:docMk/>
            <pc:sldMk cId="3405231579" sldId="284"/>
            <ac:spMk id="3" creationId="{AABA60F8-ECEC-49C9-96D1-18BAB7208AD1}"/>
          </ac:spMkLst>
        </pc:spChg>
        <pc:spChg chg="mod">
          <ac:chgData name="Ahsanuddin, Arshad" userId="4f42e901-d944-411e-953d-21ac57b11ae1" providerId="ADAL" clId="{DD7BF002-0A85-4EE0-8AFC-FA77D5F40F3A}" dt="2022-11-11T15:35:37.693" v="776" actId="20577"/>
          <ac:spMkLst>
            <pc:docMk/>
            <pc:sldMk cId="3405231579" sldId="284"/>
            <ac:spMk id="8" creationId="{D11A65D4-8C1E-42E1-8985-130886851EAF}"/>
          </ac:spMkLst>
        </pc:spChg>
        <pc:spChg chg="mod">
          <ac:chgData name="Ahsanuddin, Arshad" userId="4f42e901-d944-411e-953d-21ac57b11ae1" providerId="ADAL" clId="{DD7BF002-0A85-4EE0-8AFC-FA77D5F40F3A}" dt="2022-11-11T15:35:47.606" v="777" actId="207"/>
          <ac:spMkLst>
            <pc:docMk/>
            <pc:sldMk cId="3405231579" sldId="284"/>
            <ac:spMk id="9" creationId="{28244A4D-3E0B-4F53-B9C7-2A0CBCDB2624}"/>
          </ac:spMkLst>
        </pc:spChg>
      </pc:sldChg>
      <pc:sldChg chg="modSp mod">
        <pc:chgData name="Ahsanuddin, Arshad" userId="4f42e901-d944-411e-953d-21ac57b11ae1" providerId="ADAL" clId="{DD7BF002-0A85-4EE0-8AFC-FA77D5F40F3A}" dt="2022-11-11T15:32:32.748" v="735" actId="20577"/>
        <pc:sldMkLst>
          <pc:docMk/>
          <pc:sldMk cId="3198996577" sldId="289"/>
        </pc:sldMkLst>
        <pc:spChg chg="mod">
          <ac:chgData name="Ahsanuddin, Arshad" userId="4f42e901-d944-411e-953d-21ac57b11ae1" providerId="ADAL" clId="{DD7BF002-0A85-4EE0-8AFC-FA77D5F40F3A}" dt="2022-11-11T15:32:32.748" v="735" actId="20577"/>
          <ac:spMkLst>
            <pc:docMk/>
            <pc:sldMk cId="3198996577" sldId="289"/>
            <ac:spMk id="3" creationId="{B7B1E5D9-5B02-4A97-9E1A-2A3E4F94DE83}"/>
          </ac:spMkLst>
        </pc:spChg>
      </pc:sldChg>
      <pc:sldChg chg="modSp mod">
        <pc:chgData name="Ahsanuddin, Arshad" userId="4f42e901-d944-411e-953d-21ac57b11ae1" providerId="ADAL" clId="{DD7BF002-0A85-4EE0-8AFC-FA77D5F40F3A}" dt="2022-11-11T15:38:23.495" v="812" actId="113"/>
        <pc:sldMkLst>
          <pc:docMk/>
          <pc:sldMk cId="729796955" sldId="293"/>
        </pc:sldMkLst>
        <pc:spChg chg="mod">
          <ac:chgData name="Ahsanuddin, Arshad" userId="4f42e901-d944-411e-953d-21ac57b11ae1" providerId="ADAL" clId="{DD7BF002-0A85-4EE0-8AFC-FA77D5F40F3A}" dt="2022-11-11T15:38:23.495" v="812" actId="113"/>
          <ac:spMkLst>
            <pc:docMk/>
            <pc:sldMk cId="729796955" sldId="293"/>
            <ac:spMk id="3" creationId="{BD7D4831-D576-44D4-B818-DCABA080F636}"/>
          </ac:spMkLst>
        </pc:spChg>
      </pc:sldChg>
      <pc:sldChg chg="modSp mod">
        <pc:chgData name="Ahsanuddin, Arshad" userId="4f42e901-d944-411e-953d-21ac57b11ae1" providerId="ADAL" clId="{DD7BF002-0A85-4EE0-8AFC-FA77D5F40F3A}" dt="2022-11-11T15:41:16.034" v="835" actId="113"/>
        <pc:sldMkLst>
          <pc:docMk/>
          <pc:sldMk cId="3956478197" sldId="297"/>
        </pc:sldMkLst>
        <pc:spChg chg="mod">
          <ac:chgData name="Ahsanuddin, Arshad" userId="4f42e901-d944-411e-953d-21ac57b11ae1" providerId="ADAL" clId="{DD7BF002-0A85-4EE0-8AFC-FA77D5F40F3A}" dt="2022-11-11T15:40:50.171" v="827" actId="14100"/>
          <ac:spMkLst>
            <pc:docMk/>
            <pc:sldMk cId="3956478197" sldId="297"/>
            <ac:spMk id="2" creationId="{CB8DC679-E4BC-4D77-8777-C9AC2807DB51}"/>
          </ac:spMkLst>
        </pc:spChg>
        <pc:spChg chg="mod">
          <ac:chgData name="Ahsanuddin, Arshad" userId="4f42e901-d944-411e-953d-21ac57b11ae1" providerId="ADAL" clId="{DD7BF002-0A85-4EE0-8AFC-FA77D5F40F3A}" dt="2022-11-11T15:41:16.034" v="835" actId="113"/>
          <ac:spMkLst>
            <pc:docMk/>
            <pc:sldMk cId="3956478197" sldId="297"/>
            <ac:spMk id="3" creationId="{FF87FCB4-B160-4D7F-8AFE-16CE9B446857}"/>
          </ac:spMkLst>
        </pc:spChg>
      </pc:sldChg>
      <pc:sldChg chg="modSp mod">
        <pc:chgData name="Ahsanuddin, Arshad" userId="4f42e901-d944-411e-953d-21ac57b11ae1" providerId="ADAL" clId="{DD7BF002-0A85-4EE0-8AFC-FA77D5F40F3A}" dt="2022-11-11T15:39:41.344" v="814" actId="114"/>
        <pc:sldMkLst>
          <pc:docMk/>
          <pc:sldMk cId="4204502453" sldId="298"/>
        </pc:sldMkLst>
        <pc:spChg chg="mod">
          <ac:chgData name="Ahsanuddin, Arshad" userId="4f42e901-d944-411e-953d-21ac57b11ae1" providerId="ADAL" clId="{DD7BF002-0A85-4EE0-8AFC-FA77D5F40F3A}" dt="2022-11-11T15:39:41.344" v="814" actId="114"/>
          <ac:spMkLst>
            <pc:docMk/>
            <pc:sldMk cId="4204502453" sldId="298"/>
            <ac:spMk id="3" creationId="{2BCE86C6-895E-4B33-B039-0786F13A7DD0}"/>
          </ac:spMkLst>
        </pc:spChg>
      </pc:sldChg>
      <pc:sldChg chg="add">
        <pc:chgData name="Ahsanuddin, Arshad" userId="4f42e901-d944-411e-953d-21ac57b11ae1" providerId="ADAL" clId="{DD7BF002-0A85-4EE0-8AFC-FA77D5F40F3A}" dt="2022-11-11T14:50:14.989" v="2"/>
        <pc:sldMkLst>
          <pc:docMk/>
          <pc:sldMk cId="1837378806" sldId="320"/>
        </pc:sldMkLst>
      </pc:sldChg>
      <pc:sldChg chg="addSp delSp modSp new mod">
        <pc:chgData name="Ahsanuddin, Arshad" userId="4f42e901-d944-411e-953d-21ac57b11ae1" providerId="ADAL" clId="{DD7BF002-0A85-4EE0-8AFC-FA77D5F40F3A}" dt="2022-11-11T15:12:55.554" v="390" actId="207"/>
        <pc:sldMkLst>
          <pc:docMk/>
          <pc:sldMk cId="3219221640" sldId="321"/>
        </pc:sldMkLst>
        <pc:spChg chg="add mod">
          <ac:chgData name="Ahsanuddin, Arshad" userId="4f42e901-d944-411e-953d-21ac57b11ae1" providerId="ADAL" clId="{DD7BF002-0A85-4EE0-8AFC-FA77D5F40F3A}" dt="2022-11-11T15:04:24.652" v="136" actId="20577"/>
          <ac:spMkLst>
            <pc:docMk/>
            <pc:sldMk cId="3219221640" sldId="321"/>
            <ac:spMk id="14" creationId="{C16EBA2D-A470-4587-9707-F6998F89411B}"/>
          </ac:spMkLst>
        </pc:spChg>
        <pc:spChg chg="add mod">
          <ac:chgData name="Ahsanuddin, Arshad" userId="4f42e901-d944-411e-953d-21ac57b11ae1" providerId="ADAL" clId="{DD7BF002-0A85-4EE0-8AFC-FA77D5F40F3A}" dt="2022-11-11T15:12:36.377" v="386" actId="207"/>
          <ac:spMkLst>
            <pc:docMk/>
            <pc:sldMk cId="3219221640" sldId="321"/>
            <ac:spMk id="15" creationId="{9C175829-213D-4265-A952-6BA0BE4FD40A}"/>
          </ac:spMkLst>
        </pc:spChg>
        <pc:spChg chg="add mod">
          <ac:chgData name="Ahsanuddin, Arshad" userId="4f42e901-d944-411e-953d-21ac57b11ae1" providerId="ADAL" clId="{DD7BF002-0A85-4EE0-8AFC-FA77D5F40F3A}" dt="2022-11-11T15:12:40.892" v="387" actId="207"/>
          <ac:spMkLst>
            <pc:docMk/>
            <pc:sldMk cId="3219221640" sldId="321"/>
            <ac:spMk id="16" creationId="{5C7A0AB0-7782-4CE9-BFA1-0545FCA987C9}"/>
          </ac:spMkLst>
        </pc:spChg>
        <pc:spChg chg="add mod">
          <ac:chgData name="Ahsanuddin, Arshad" userId="4f42e901-d944-411e-953d-21ac57b11ae1" providerId="ADAL" clId="{DD7BF002-0A85-4EE0-8AFC-FA77D5F40F3A}" dt="2022-11-11T15:12:55.554" v="390" actId="207"/>
          <ac:spMkLst>
            <pc:docMk/>
            <pc:sldMk cId="3219221640" sldId="321"/>
            <ac:spMk id="17" creationId="{754B2C0B-F809-4DEC-9680-A59F3EE7615A}"/>
          </ac:spMkLst>
        </pc:spChg>
        <pc:spChg chg="add mod ord">
          <ac:chgData name="Ahsanuddin, Arshad" userId="4f42e901-d944-411e-953d-21ac57b11ae1" providerId="ADAL" clId="{DD7BF002-0A85-4EE0-8AFC-FA77D5F40F3A}" dt="2022-11-11T15:11:21.103" v="374" actId="1076"/>
          <ac:spMkLst>
            <pc:docMk/>
            <pc:sldMk cId="3219221640" sldId="321"/>
            <ac:spMk id="19" creationId="{8293F23C-991D-4970-BA96-2869F98EBE2F}"/>
          </ac:spMkLst>
        </pc:spChg>
        <pc:spChg chg="add mod">
          <ac:chgData name="Ahsanuddin, Arshad" userId="4f42e901-d944-411e-953d-21ac57b11ae1" providerId="ADAL" clId="{DD7BF002-0A85-4EE0-8AFC-FA77D5F40F3A}" dt="2022-11-11T15:12:01.689" v="381" actId="1076"/>
          <ac:spMkLst>
            <pc:docMk/>
            <pc:sldMk cId="3219221640" sldId="321"/>
            <ac:spMk id="20" creationId="{4A6779BA-18D0-4FDA-82DE-D1A7F5811C31}"/>
          </ac:spMkLst>
        </pc:spChg>
        <pc:spChg chg="add mod">
          <ac:chgData name="Ahsanuddin, Arshad" userId="4f42e901-d944-411e-953d-21ac57b11ae1" providerId="ADAL" clId="{DD7BF002-0A85-4EE0-8AFC-FA77D5F40F3A}" dt="2022-11-11T15:12:19.713" v="383" actId="14100"/>
          <ac:spMkLst>
            <pc:docMk/>
            <pc:sldMk cId="3219221640" sldId="321"/>
            <ac:spMk id="21" creationId="{F0E59964-22CE-4986-BB41-62F9867B6860}"/>
          </ac:spMkLst>
        </pc:spChg>
        <pc:picChg chg="add mod ord">
          <ac:chgData name="Ahsanuddin, Arshad" userId="4f42e901-d944-411e-953d-21ac57b11ae1" providerId="ADAL" clId="{DD7BF002-0A85-4EE0-8AFC-FA77D5F40F3A}" dt="2022-11-11T15:03:48.462" v="100" actId="1076"/>
          <ac:picMkLst>
            <pc:docMk/>
            <pc:sldMk cId="3219221640" sldId="321"/>
            <ac:picMk id="3" creationId="{7BA908F9-FF83-4AC7-9072-5B05935B7EFC}"/>
          </ac:picMkLst>
        </pc:picChg>
        <pc:picChg chg="add mod">
          <ac:chgData name="Ahsanuddin, Arshad" userId="4f42e901-d944-411e-953d-21ac57b11ae1" providerId="ADAL" clId="{DD7BF002-0A85-4EE0-8AFC-FA77D5F40F3A}" dt="2022-11-11T15:00:49.783" v="80" actId="1076"/>
          <ac:picMkLst>
            <pc:docMk/>
            <pc:sldMk cId="3219221640" sldId="321"/>
            <ac:picMk id="5" creationId="{2A2B3A41-90BD-410F-881F-AF4C8D7E8E92}"/>
          </ac:picMkLst>
        </pc:picChg>
        <pc:picChg chg="add mod modCrop">
          <ac:chgData name="Ahsanuddin, Arshad" userId="4f42e901-d944-411e-953d-21ac57b11ae1" providerId="ADAL" clId="{DD7BF002-0A85-4EE0-8AFC-FA77D5F40F3A}" dt="2022-11-11T15:12:28.297" v="384" actId="1076"/>
          <ac:picMkLst>
            <pc:docMk/>
            <pc:sldMk cId="3219221640" sldId="321"/>
            <ac:picMk id="7" creationId="{01A52BDD-5A82-4A53-810B-AC7DC57A4856}"/>
          </ac:picMkLst>
        </pc:picChg>
        <pc:picChg chg="add mod">
          <ac:chgData name="Ahsanuddin, Arshad" userId="4f42e901-d944-411e-953d-21ac57b11ae1" providerId="ADAL" clId="{DD7BF002-0A85-4EE0-8AFC-FA77D5F40F3A}" dt="2022-11-11T15:00:14.750" v="78" actId="14100"/>
          <ac:picMkLst>
            <pc:docMk/>
            <pc:sldMk cId="3219221640" sldId="321"/>
            <ac:picMk id="9" creationId="{40827A50-EC30-4F84-A7E1-F0FFC8EF4B48}"/>
          </ac:picMkLst>
        </pc:picChg>
        <pc:picChg chg="add mod">
          <ac:chgData name="Ahsanuddin, Arshad" userId="4f42e901-d944-411e-953d-21ac57b11ae1" providerId="ADAL" clId="{DD7BF002-0A85-4EE0-8AFC-FA77D5F40F3A}" dt="2022-11-11T15:03:28.414" v="96" actId="1076"/>
          <ac:picMkLst>
            <pc:docMk/>
            <pc:sldMk cId="3219221640" sldId="321"/>
            <ac:picMk id="11" creationId="{FA6CA9FF-13E6-4C9B-B363-50D9A4F61F38}"/>
          </ac:picMkLst>
        </pc:picChg>
        <pc:picChg chg="add mod ord">
          <ac:chgData name="Ahsanuddin, Arshad" userId="4f42e901-d944-411e-953d-21ac57b11ae1" providerId="ADAL" clId="{DD7BF002-0A85-4EE0-8AFC-FA77D5F40F3A}" dt="2022-11-11T15:11:14.070" v="373" actId="171"/>
          <ac:picMkLst>
            <pc:docMk/>
            <pc:sldMk cId="3219221640" sldId="321"/>
            <ac:picMk id="13" creationId="{9B4394EF-58A2-4E50-A530-E92456FBE15F}"/>
          </ac:picMkLst>
        </pc:picChg>
        <pc:picChg chg="add del mod">
          <ac:chgData name="Ahsanuddin, Arshad" userId="4f42e901-d944-411e-953d-21ac57b11ae1" providerId="ADAL" clId="{DD7BF002-0A85-4EE0-8AFC-FA77D5F40F3A}" dt="2022-11-11T15:06:10.426" v="218"/>
          <ac:picMkLst>
            <pc:docMk/>
            <pc:sldMk cId="3219221640" sldId="321"/>
            <ac:picMk id="18" creationId="{212AD2E5-B4DE-4B32-86AB-66D46D0ED3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14BF3-3C86-4F38-934E-0E236543BB5B}"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BEC75-CF51-4E3C-8821-348721F6E7D7}" type="slidenum">
              <a:rPr lang="en-US" smtClean="0"/>
              <a:t>‹#›</a:t>
            </a:fld>
            <a:endParaRPr lang="en-US"/>
          </a:p>
        </p:txBody>
      </p:sp>
    </p:spTree>
    <p:extLst>
      <p:ext uri="{BB962C8B-B14F-4D97-AF65-F5344CB8AC3E}">
        <p14:creationId xmlns:p14="http://schemas.microsoft.com/office/powerpoint/2010/main" val="175857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For the course name, lecture # and lecture title, faculty are to use EXACTLY what is listed on the official schedule on the LMU-DCOM website.</a:t>
            </a:r>
          </a:p>
        </p:txBody>
      </p:sp>
      <p:sp>
        <p:nvSpPr>
          <p:cNvPr id="4" name="Slide Number Placeholder 3"/>
          <p:cNvSpPr>
            <a:spLocks noGrp="1"/>
          </p:cNvSpPr>
          <p:nvPr>
            <p:ph type="sldNum" sz="quarter" idx="10"/>
          </p:nvPr>
        </p:nvSpPr>
        <p:spPr/>
        <p:txBody>
          <a:bodyPr/>
          <a:lstStyle/>
          <a:p>
            <a:fld id="{8C9C4FD7-DCD0-4620-9D63-D8FD3A910EDD}" type="slidenum">
              <a:rPr lang="en-US" smtClean="0"/>
              <a:t>1</a:t>
            </a:fld>
            <a:endParaRPr lang="en-US" dirty="0"/>
          </a:p>
        </p:txBody>
      </p:sp>
    </p:spTree>
    <p:extLst>
      <p:ext uri="{BB962C8B-B14F-4D97-AF65-F5344CB8AC3E}">
        <p14:creationId xmlns:p14="http://schemas.microsoft.com/office/powerpoint/2010/main" val="329051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1" i="0" dirty="0">
                <a:solidFill>
                  <a:srgbClr val="111111"/>
                </a:solidFill>
                <a:effectLst/>
                <a:latin typeface="Helvetica" panose="020B0604020202020204" pitchFamily="34" charset="0"/>
              </a:rPr>
              <a:t>Primary adrenal gland cortical neoplasm.</a:t>
            </a:r>
            <a:r>
              <a:rPr lang="en-US" b="0" i="0" dirty="0">
                <a:solidFill>
                  <a:srgbClr val="111111"/>
                </a:solidFill>
                <a:effectLst/>
                <a:latin typeface="Helvetica" panose="020B0604020202020204" pitchFamily="34" charset="0"/>
              </a:rPr>
              <a:t> Disorders of the adrenal glands can cause them to produce too much cortisol. The most common is a noncancerous tumor of the adrenal cortex, called an adrenal adenoma, but only a small fraction of adenomas produce too much cortisol.  Cancerous tumors of the adrenal cortex are rare, but they can cause Cushing syndrome as well. </a:t>
            </a:r>
          </a:p>
          <a:p>
            <a:pPr marL="171450" indent="-171450" algn="l">
              <a:buFont typeface="Arial" panose="020B0604020202020204" pitchFamily="34" charset="0"/>
              <a:buChar char="•"/>
            </a:pPr>
            <a:r>
              <a:rPr lang="en-US" b="1" i="0" dirty="0">
                <a:solidFill>
                  <a:srgbClr val="111111"/>
                </a:solidFill>
                <a:effectLst/>
                <a:latin typeface="Helvetica" panose="020B0604020202020204" pitchFamily="34" charset="0"/>
              </a:rPr>
              <a:t>Benign, nodular enlargement of both adrenal glands </a:t>
            </a:r>
            <a:r>
              <a:rPr lang="en-US" b="0" i="0" dirty="0">
                <a:solidFill>
                  <a:srgbClr val="111111"/>
                </a:solidFill>
                <a:effectLst/>
                <a:latin typeface="Helvetica" panose="020B0604020202020204" pitchFamily="34" charset="0"/>
              </a:rPr>
              <a:t>can result in Cushing syndrome.</a:t>
            </a:r>
          </a:p>
          <a:p>
            <a:pPr marL="171450" indent="-171450" algn="l">
              <a:buFont typeface="Arial" panose="020B0604020202020204" pitchFamily="34" charset="0"/>
              <a:buChar char="•"/>
            </a:pPr>
            <a:r>
              <a:rPr lang="en-US" b="1" i="0" dirty="0">
                <a:solidFill>
                  <a:srgbClr val="111111"/>
                </a:solidFill>
                <a:effectLst/>
                <a:latin typeface="Helvetica" panose="020B0604020202020204" pitchFamily="34" charset="0"/>
              </a:rPr>
              <a:t>Familial Cushing syndrome.</a:t>
            </a:r>
            <a:r>
              <a:rPr lang="en-US" b="0" i="0" dirty="0">
                <a:solidFill>
                  <a:srgbClr val="111111"/>
                </a:solidFill>
                <a:effectLst/>
                <a:latin typeface="Helvetica" panose="020B0604020202020204" pitchFamily="34" charset="0"/>
              </a:rPr>
              <a:t> Rarely, people inherit a tendency to develop tumors on one or more of their endocrine glands, affecting cortisol levels and causing Cushing syndrome.</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16</a:t>
            </a:fld>
            <a:endParaRPr lang="en-US"/>
          </a:p>
        </p:txBody>
      </p:sp>
    </p:spTree>
    <p:extLst>
      <p:ext uri="{BB962C8B-B14F-4D97-AF65-F5344CB8AC3E}">
        <p14:creationId xmlns:p14="http://schemas.microsoft.com/office/powerpoint/2010/main" val="357691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Rule out exogenous glucocorticoid administration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232323"/>
                </a:solidFill>
                <a:effectLst/>
                <a:latin typeface="Noto Sans" panose="020B0502040504020204" pitchFamily="34" charset="0"/>
              </a:rPr>
              <a:t>Unusual findings for age (osteoporosis or hypertension in young adults)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232323"/>
                </a:solidFill>
                <a:effectLst/>
                <a:latin typeface="Noto Sans" panose="020B0502040504020204" pitchFamily="34" charset="0"/>
              </a:rPr>
              <a:t>Multiple progressive features of Cushing syndrome (CS), particularly those that are predictive of CS such as facial plethora, proximal myopathy, striae (&gt;1 cm wide and red/purple), and easy bruising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232323"/>
                </a:solidFill>
                <a:effectLst/>
                <a:latin typeface="Noto Sans" panose="020B0502040504020204" pitchFamily="34" charset="0"/>
              </a:rPr>
              <a:t>Unexplained severe features of CS at any age (e.g. resistant hypertension, osteoporosis)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232323"/>
                </a:solidFill>
                <a:effectLst/>
                <a:latin typeface="Noto Sans" panose="020B0502040504020204" pitchFamily="34" charset="0"/>
              </a:rPr>
              <a:t>Incidentally-discovered adrenal adenomas</a:t>
            </a:r>
          </a:p>
          <a:p>
            <a:pPr marL="0" indent="0">
              <a:buNone/>
            </a:pPr>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17</a:t>
            </a:fld>
            <a:endParaRPr lang="en-US"/>
          </a:p>
        </p:txBody>
      </p:sp>
    </p:spTree>
    <p:extLst>
      <p:ext uri="{BB962C8B-B14F-4D97-AF65-F5344CB8AC3E}">
        <p14:creationId xmlns:p14="http://schemas.microsoft.com/office/powerpoint/2010/main" val="3752752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First-line screening tests (high sensitivity/low specificity): </a:t>
            </a:r>
          </a:p>
          <a:p>
            <a:pPr lvl="1"/>
            <a:r>
              <a:rPr lang="en-US" b="0" i="0" dirty="0">
                <a:solidFill>
                  <a:srgbClr val="232323"/>
                </a:solidFill>
                <a:effectLst/>
                <a:latin typeface="Noto Sans" panose="020B0502040504020204" pitchFamily="34" charset="0"/>
              </a:rPr>
              <a:t>late-night salivary cortisol (two measurements)</a:t>
            </a:r>
          </a:p>
          <a:p>
            <a:pPr lvl="1"/>
            <a:r>
              <a:rPr lang="en-US" b="0" i="0" dirty="0">
                <a:solidFill>
                  <a:srgbClr val="232323"/>
                </a:solidFill>
                <a:effectLst/>
                <a:latin typeface="Noto Sans" panose="020B0502040504020204" pitchFamily="34" charset="0"/>
              </a:rPr>
              <a:t>24-hour urinary free cortisol (UFC) excretion (two measurements)</a:t>
            </a:r>
          </a:p>
          <a:p>
            <a:pPr lvl="1"/>
            <a:r>
              <a:rPr lang="en-US" b="0" i="0" dirty="0">
                <a:solidFill>
                  <a:srgbClr val="232323"/>
                </a:solidFill>
                <a:effectLst/>
                <a:latin typeface="Noto Sans" panose="020B0502040504020204" pitchFamily="34" charset="0"/>
              </a:rPr>
              <a:t>overnight 1 mg (high-dose) </a:t>
            </a:r>
            <a:r>
              <a:rPr lang="en-US" b="0" i="0" dirty="0">
                <a:effectLst/>
                <a:latin typeface="Noto Sans" panose="020B0502040504020204" pitchFamily="34" charset="0"/>
              </a:rPr>
              <a:t>dexamethasone</a:t>
            </a:r>
            <a:r>
              <a:rPr lang="en-US" b="0" i="0" dirty="0">
                <a:solidFill>
                  <a:srgbClr val="232323"/>
                </a:solidFill>
                <a:effectLst/>
                <a:latin typeface="Noto Sans" panose="020B0502040504020204" pitchFamily="34" charset="0"/>
              </a:rPr>
              <a:t> suppression test (DST)</a:t>
            </a:r>
          </a:p>
          <a:p>
            <a:r>
              <a:rPr lang="en-US" dirty="0">
                <a:solidFill>
                  <a:srgbClr val="232323"/>
                </a:solidFill>
                <a:latin typeface="Noto Sans" panose="020B0502040504020204" pitchFamily="34" charset="0"/>
              </a:rPr>
              <a:t>Any abnormal result:</a:t>
            </a:r>
          </a:p>
          <a:p>
            <a:pPr lvl="1"/>
            <a:r>
              <a:rPr lang="en-US" b="0" i="0" dirty="0">
                <a:solidFill>
                  <a:srgbClr val="232323"/>
                </a:solidFill>
                <a:effectLst/>
                <a:latin typeface="Noto Sans" panose="020B0502040504020204" pitchFamily="34" charset="0"/>
              </a:rPr>
              <a:t>in patients with at least one abnormal test result, refer to Endocrinology for </a:t>
            </a:r>
            <a:r>
              <a:rPr lang="en-US" dirty="0">
                <a:solidFill>
                  <a:srgbClr val="232323"/>
                </a:solidFill>
                <a:latin typeface="Noto Sans" panose="020B0502040504020204" pitchFamily="34" charset="0"/>
              </a:rPr>
              <a:t>more specific </a:t>
            </a:r>
            <a:r>
              <a:rPr lang="en-US" b="0" i="0" dirty="0">
                <a:solidFill>
                  <a:srgbClr val="232323"/>
                </a:solidFill>
                <a:effectLst/>
                <a:latin typeface="Noto Sans" panose="020B0502040504020204" pitchFamily="34" charset="0"/>
              </a:rPr>
              <a:t>testing</a:t>
            </a:r>
          </a:p>
          <a:p>
            <a:pPr lvl="1"/>
            <a:r>
              <a:rPr lang="en-US" dirty="0">
                <a:solidFill>
                  <a:srgbClr val="232323"/>
                </a:solidFill>
                <a:latin typeface="Noto Sans" panose="020B0502040504020204" pitchFamily="34" charset="0"/>
              </a:rPr>
              <a:t>Exclude physiologic hypercortisolism that might mimic CS</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18</a:t>
            </a:fld>
            <a:endParaRPr lang="en-US"/>
          </a:p>
        </p:txBody>
      </p:sp>
    </p:spTree>
    <p:extLst>
      <p:ext uri="{BB962C8B-B14F-4D97-AF65-F5344CB8AC3E}">
        <p14:creationId xmlns:p14="http://schemas.microsoft.com/office/powerpoint/2010/main" val="2508827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b="1" dirty="0"/>
              <a:t>Testing strategies to define etiology of Cushing syndrome</a:t>
            </a:r>
          </a:p>
          <a:p>
            <a:pPr marL="171450" indent="-171450" algn="l">
              <a:buFont typeface="Arial" panose="020B0604020202020204" pitchFamily="34" charset="0"/>
              <a:buChar char="•"/>
              <a:defRPr/>
            </a:pPr>
            <a:r>
              <a:rPr lang="en-US" sz="1200" b="1" dirty="0">
                <a:solidFill>
                  <a:srgbClr val="C00000"/>
                </a:solidFill>
              </a:rPr>
              <a:t>ACTH levels</a:t>
            </a:r>
          </a:p>
          <a:p>
            <a:pPr marL="171450" indent="-171450" algn="l">
              <a:buFont typeface="Arial" panose="020B0604020202020204" pitchFamily="34" charset="0"/>
              <a:buChar char="•"/>
              <a:defRPr/>
            </a:pPr>
            <a:r>
              <a:rPr lang="en-US" sz="1200" b="1" dirty="0">
                <a:solidFill>
                  <a:srgbClr val="C00000"/>
                </a:solidFill>
              </a:rPr>
              <a:t>High and low dose Dexamethasone suppression test</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19</a:t>
            </a:fld>
            <a:endParaRPr lang="en-US"/>
          </a:p>
        </p:txBody>
      </p:sp>
    </p:spTree>
    <p:extLst>
      <p:ext uri="{BB962C8B-B14F-4D97-AF65-F5344CB8AC3E}">
        <p14:creationId xmlns:p14="http://schemas.microsoft.com/office/powerpoint/2010/main" val="3189656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BMAH: </a:t>
            </a:r>
            <a:r>
              <a:rPr lang="en-US" altLang="en-US" sz="2600" dirty="0"/>
              <a:t>RARE, less than 100 cases  - multiple nodules, &gt;1 cm</a:t>
            </a:r>
          </a:p>
          <a:p>
            <a:pPr marL="461962" lvl="1" indent="0">
              <a:buFont typeface="Arial" panose="020B0604020202020204" pitchFamily="34" charset="0"/>
              <a:buNone/>
            </a:pPr>
            <a:r>
              <a:rPr lang="en-US" altLang="en-US" sz="2600" dirty="0"/>
              <a:t>Usually sporadic in adults (mean age 45-55)</a:t>
            </a:r>
          </a:p>
          <a:p>
            <a:pPr marL="461962" lvl="1" indent="0">
              <a:buFont typeface="Arial" panose="020B0604020202020204" pitchFamily="34" charset="0"/>
              <a:buNone/>
            </a:pPr>
            <a:r>
              <a:rPr lang="en-US" altLang="en-US" sz="2600" dirty="0"/>
              <a:t>Associated with germline ARMC5 mutations</a:t>
            </a:r>
          </a:p>
          <a:p>
            <a:pPr marL="342900" indent="-342900">
              <a:buFont typeface="Arial" panose="020B0604020202020204" pitchFamily="34" charset="0"/>
              <a:buChar char="•"/>
            </a:pPr>
            <a:endParaRPr lang="en-US" altLang="en-US" sz="2600" b="1" dirty="0"/>
          </a:p>
          <a:p>
            <a:pPr marL="800100" lvl="1" indent="-342900">
              <a:buFont typeface="Arial" panose="020B0604020202020204" pitchFamily="34" charset="0"/>
              <a:buChar char="•"/>
            </a:pPr>
            <a:r>
              <a:rPr lang="en-US" altLang="en-US" sz="2600" b="1" dirty="0"/>
              <a:t>McCune-Albright syndrome: </a:t>
            </a:r>
            <a:r>
              <a:rPr lang="en-US" altLang="en-US" sz="2600" dirty="0"/>
              <a:t>subset of macronodular hyperplasia</a:t>
            </a:r>
          </a:p>
          <a:p>
            <a:pPr marL="1257300" lvl="2" indent="-342900">
              <a:buFont typeface="Arial" panose="020B0604020202020204" pitchFamily="34" charset="0"/>
              <a:buChar char="•"/>
            </a:pPr>
            <a:r>
              <a:rPr lang="en-US" altLang="en-US" sz="2600" b="1" dirty="0"/>
              <a:t>sporadic</a:t>
            </a:r>
            <a:r>
              <a:rPr lang="en-US" altLang="en-US" sz="2600" dirty="0"/>
              <a:t> gain of function mutation of </a:t>
            </a:r>
            <a:r>
              <a:rPr lang="en-US" altLang="en-US" sz="2600" i="1" dirty="0"/>
              <a:t>G</a:t>
            </a:r>
            <a:r>
              <a:rPr lang="en-US" altLang="en-US" sz="2600" i="1" baseline="-25000" dirty="0"/>
              <a:t>s</a:t>
            </a:r>
            <a:r>
              <a:rPr lang="el-GR" altLang="en-US" sz="2600" i="1" dirty="0"/>
              <a:t>α</a:t>
            </a:r>
            <a:r>
              <a:rPr lang="en-US" altLang="en-US" sz="2600" i="1" dirty="0"/>
              <a:t> </a:t>
            </a:r>
            <a:r>
              <a:rPr lang="en-US" altLang="en-US" sz="2600" dirty="0"/>
              <a:t>gene* (</a:t>
            </a:r>
            <a:r>
              <a:rPr lang="en-US" altLang="en-US" sz="2600" i="1" dirty="0"/>
              <a:t>GNAS</a:t>
            </a:r>
            <a:r>
              <a:rPr lang="en-US" altLang="en-US" sz="2600" dirty="0"/>
              <a:t>) during development</a:t>
            </a:r>
          </a:p>
          <a:p>
            <a:pPr marL="1257300" lvl="2" indent="-342900">
              <a:buFont typeface="Arial" panose="020B0604020202020204" pitchFamily="34" charset="0"/>
              <a:buChar char="•"/>
            </a:pPr>
            <a:r>
              <a:rPr lang="en-US" altLang="en-US" sz="2600" dirty="0"/>
              <a:t>Triad of </a:t>
            </a:r>
            <a:r>
              <a:rPr lang="en-US" altLang="en-US" sz="2600" b="1" dirty="0"/>
              <a:t>polyostotic fibrous dysplasia of bone, </a:t>
            </a:r>
            <a:r>
              <a:rPr lang="en-US" altLang="en-US" sz="2600" dirty="0"/>
              <a:t>café au lait spots, autonomous endocrine hyperfunction (may be associated with precocious puberty) </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21</a:t>
            </a:fld>
            <a:endParaRPr lang="en-US"/>
          </a:p>
        </p:txBody>
      </p:sp>
    </p:spTree>
    <p:extLst>
      <p:ext uri="{BB962C8B-B14F-4D97-AF65-F5344CB8AC3E}">
        <p14:creationId xmlns:p14="http://schemas.microsoft.com/office/powerpoint/2010/main" val="2912406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800" dirty="0"/>
              <a:t>Aka </a:t>
            </a:r>
            <a:r>
              <a:rPr lang="en-US" sz="2800" b="1" dirty="0"/>
              <a:t>bilateral </a:t>
            </a:r>
            <a:r>
              <a:rPr lang="en-US" sz="2800" b="1" i="1" dirty="0"/>
              <a:t>micro</a:t>
            </a:r>
            <a:r>
              <a:rPr lang="en-US" sz="2800" b="1" dirty="0"/>
              <a:t>nodular adrenal hyperplasia, ‘black adenoma’:</a:t>
            </a:r>
            <a:r>
              <a:rPr lang="en-US" sz="2800" dirty="0"/>
              <a:t> multiple pigmented nodules, &lt;1 cm</a:t>
            </a:r>
            <a:endParaRPr lang="en-US" altLang="en-US" sz="2800" b="1" dirty="0"/>
          </a:p>
          <a:p>
            <a:pPr marL="285750" indent="-285750">
              <a:buFont typeface="Arial" panose="020B0604020202020204" pitchFamily="34" charset="0"/>
              <a:buChar char="•"/>
            </a:pPr>
            <a:r>
              <a:rPr lang="en-US" sz="2400" b="1" dirty="0">
                <a:solidFill>
                  <a:srgbClr val="0070C0"/>
                </a:solidFill>
              </a:rPr>
              <a:t>Associated with a paradoxical </a:t>
            </a:r>
            <a:r>
              <a:rPr lang="en-US" sz="2400" b="1" i="1" dirty="0">
                <a:solidFill>
                  <a:srgbClr val="0070C0"/>
                </a:solidFill>
              </a:rPr>
              <a:t>increase</a:t>
            </a:r>
            <a:r>
              <a:rPr lang="en-US" sz="2400" b="1" dirty="0">
                <a:solidFill>
                  <a:srgbClr val="0070C0"/>
                </a:solidFill>
              </a:rPr>
              <a:t> in serum cortisol levels in response to a dexamethasone challenge</a:t>
            </a:r>
            <a:endParaRPr lang="en-US" altLang="en-US" sz="2400" b="1" dirty="0">
              <a:solidFill>
                <a:srgbClr val="0070C0"/>
              </a:solidFill>
            </a:endParaRPr>
          </a:p>
          <a:p>
            <a:pPr marL="285750" indent="-285750">
              <a:buFont typeface="Arial" panose="020B0604020202020204" pitchFamily="34" charset="0"/>
              <a:buChar char="•"/>
            </a:pPr>
            <a:r>
              <a:rPr lang="en-US" altLang="en-US" sz="2400" dirty="0"/>
              <a:t>May be sporadic (30%) or familial (70%): autosomal dominant, mostly </a:t>
            </a:r>
            <a:r>
              <a:rPr lang="en-US" altLang="en-US" sz="2400" b="1" i="1" dirty="0"/>
              <a:t>PKRAR1A </a:t>
            </a:r>
            <a:r>
              <a:rPr lang="en-US" altLang="en-US" sz="2400" dirty="0"/>
              <a:t>mutations </a:t>
            </a:r>
            <a:r>
              <a:rPr lang="en-US" altLang="en-US" sz="2400" i="1" dirty="0"/>
              <a:t>(</a:t>
            </a:r>
            <a:r>
              <a:rPr lang="en-US" sz="2400" i="1" dirty="0"/>
              <a:t>cAMP-dependent protein kinase PKA type I-A regulatory subunit)</a:t>
            </a:r>
            <a:endParaRPr lang="en-US" altLang="en-US" sz="2400" i="1" dirty="0"/>
          </a:p>
          <a:p>
            <a:pPr marL="742950" lvl="1" indent="-285750">
              <a:buFont typeface="Arial" panose="020B0604020202020204" pitchFamily="34" charset="0"/>
              <a:buChar char="•"/>
            </a:pPr>
            <a:r>
              <a:rPr lang="en-US" altLang="en-US" sz="2400" dirty="0"/>
              <a:t>Associated with</a:t>
            </a:r>
            <a:r>
              <a:rPr lang="en-US" altLang="en-US" sz="2400" b="1" dirty="0"/>
              <a:t> Carney complex </a:t>
            </a:r>
            <a:r>
              <a:rPr lang="en-US" altLang="en-US" sz="2400" dirty="0"/>
              <a:t>(very rare, ~750 cases reported): </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22</a:t>
            </a:fld>
            <a:endParaRPr lang="en-US"/>
          </a:p>
        </p:txBody>
      </p:sp>
    </p:spTree>
    <p:extLst>
      <p:ext uri="{BB962C8B-B14F-4D97-AF65-F5344CB8AC3E}">
        <p14:creationId xmlns:p14="http://schemas.microsoft.com/office/powerpoint/2010/main" val="1108198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Morphologic tissue changes depend on etiology:</a:t>
            </a:r>
          </a:p>
          <a:p>
            <a:pPr marL="731520" lvl="1" indent="-457200" eaLnBrk="1" fontAlgn="auto" hangingPunct="1">
              <a:spcAft>
                <a:spcPts val="0"/>
              </a:spcAft>
              <a:buFont typeface="Arial" panose="020B0604020202020204" pitchFamily="34" charset="0"/>
              <a:buChar char="•"/>
              <a:defRPr/>
            </a:pPr>
            <a:r>
              <a:rPr lang="en-US" sz="2200" b="1" dirty="0">
                <a:solidFill>
                  <a:srgbClr val="FF0000"/>
                </a:solidFill>
              </a:rPr>
              <a:t>Adrenal cortical atrophy </a:t>
            </a:r>
            <a:r>
              <a:rPr lang="en-US" sz="2200" dirty="0"/>
              <a:t>in </a:t>
            </a:r>
            <a:r>
              <a:rPr lang="en-US" sz="2200" b="1" dirty="0"/>
              <a:t>exogenous corticosteroid </a:t>
            </a:r>
            <a:r>
              <a:rPr lang="en-US" sz="2200" dirty="0"/>
              <a:t>administration, due to suppression of ACTH</a:t>
            </a:r>
          </a:p>
          <a:p>
            <a:pPr marL="731520" lvl="1" indent="-457200" eaLnBrk="1" fontAlgn="auto" hangingPunct="1">
              <a:spcAft>
                <a:spcPts val="0"/>
              </a:spcAft>
              <a:buFont typeface="Arial" panose="020B0604020202020204" pitchFamily="34" charset="0"/>
              <a:buChar char="•"/>
              <a:defRPr/>
            </a:pPr>
            <a:r>
              <a:rPr lang="en-US" sz="2200" b="1" dirty="0">
                <a:solidFill>
                  <a:srgbClr val="FF0000"/>
                </a:solidFill>
              </a:rPr>
              <a:t>Diffuse hyperplasia </a:t>
            </a:r>
            <a:r>
              <a:rPr lang="en-US" sz="2200" dirty="0"/>
              <a:t>– </a:t>
            </a:r>
            <a:r>
              <a:rPr lang="en-US" sz="2200" b="1" dirty="0">
                <a:solidFill>
                  <a:schemeClr val="tx1"/>
                </a:solidFill>
              </a:rPr>
              <a:t>ACTH-dependent </a:t>
            </a:r>
          </a:p>
          <a:p>
            <a:pPr marL="731520" lvl="1" indent="-457200" eaLnBrk="1" fontAlgn="auto" hangingPunct="1">
              <a:spcAft>
                <a:spcPts val="0"/>
              </a:spcAft>
              <a:buFont typeface="Arial" panose="020B0604020202020204" pitchFamily="34" charset="0"/>
              <a:buChar char="•"/>
              <a:defRPr/>
            </a:pPr>
            <a:r>
              <a:rPr lang="en-US" sz="2200" b="1" dirty="0">
                <a:solidFill>
                  <a:schemeClr val="tx1"/>
                </a:solidFill>
              </a:rPr>
              <a:t>Bilateral </a:t>
            </a:r>
            <a:r>
              <a:rPr lang="en-US" sz="2200" b="1" dirty="0">
                <a:solidFill>
                  <a:srgbClr val="FF0000"/>
                </a:solidFill>
              </a:rPr>
              <a:t>Nodular Hyperplasia </a:t>
            </a:r>
            <a:r>
              <a:rPr lang="en-US" sz="2200" dirty="0">
                <a:solidFill>
                  <a:srgbClr val="FF0000"/>
                </a:solidFill>
              </a:rPr>
              <a:t>– </a:t>
            </a:r>
            <a:r>
              <a:rPr lang="en-US" sz="2200" b="1" dirty="0">
                <a:solidFill>
                  <a:schemeClr val="tx1"/>
                </a:solidFill>
              </a:rPr>
              <a:t>ACTH-independent; rare</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Macronodular </a:t>
            </a:r>
            <a:r>
              <a:rPr lang="en-US" sz="2200" dirty="0"/>
              <a:t>- adrenals almost entirely replaced by nodules of varying sizes (≤3 cm with mixture of lipid-poor and lipid-rich cells) with areas between nodules having microscopic nodularity, enlargement up to 500 grams </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Micronodular</a:t>
            </a:r>
            <a:r>
              <a:rPr lang="en-US" sz="2200" dirty="0"/>
              <a:t> - 1–3 mm nodules, pigmented (brown to black, likely lipofuscin) with atrophic intervening areas</a:t>
            </a:r>
          </a:p>
          <a:p>
            <a:pPr marL="747713" lvl="1" indent="-285750" eaLnBrk="1" fontAlgn="auto" hangingPunct="1">
              <a:spcAft>
                <a:spcPts val="0"/>
              </a:spcAft>
              <a:buFont typeface="Arial" panose="020B0604020202020204" pitchFamily="34" charset="0"/>
              <a:buChar char="•"/>
              <a:defRPr/>
            </a:pPr>
            <a:r>
              <a:rPr lang="en-US" sz="2200" b="1" dirty="0">
                <a:solidFill>
                  <a:srgbClr val="FF0000"/>
                </a:solidFill>
              </a:rPr>
              <a:t>Neoplasm </a:t>
            </a:r>
            <a:r>
              <a:rPr lang="en-US" sz="2200" b="0" dirty="0">
                <a:solidFill>
                  <a:srgbClr val="FF0000"/>
                </a:solidFill>
              </a:rPr>
              <a:t>(benign or malignant)</a:t>
            </a:r>
            <a:r>
              <a:rPr lang="en-US" sz="2200" dirty="0">
                <a:solidFill>
                  <a:srgbClr val="FF0000"/>
                </a:solidFill>
              </a:rPr>
              <a:t> – </a:t>
            </a:r>
            <a:r>
              <a:rPr lang="en-US" sz="2200" b="1" dirty="0">
                <a:solidFill>
                  <a:schemeClr val="tx1"/>
                </a:solidFill>
              </a:rPr>
              <a:t>ACTH-independent</a:t>
            </a:r>
            <a:endParaRPr lang="en-US" sz="2200" dirty="0"/>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23</a:t>
            </a:fld>
            <a:endParaRPr lang="en-US"/>
          </a:p>
        </p:txBody>
      </p:sp>
    </p:spTree>
    <p:extLst>
      <p:ext uri="{BB962C8B-B14F-4D97-AF65-F5344CB8AC3E}">
        <p14:creationId xmlns:p14="http://schemas.microsoft.com/office/powerpoint/2010/main" val="3038927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Adrenal cortical atrophy – note suppression of steroid hormone production (lipid vacuoles) in zone fasciculata</a:t>
            </a:r>
          </a:p>
        </p:txBody>
      </p:sp>
      <p:sp>
        <p:nvSpPr>
          <p:cNvPr id="4" name="Slide Number Placeholder 3"/>
          <p:cNvSpPr>
            <a:spLocks noGrp="1"/>
          </p:cNvSpPr>
          <p:nvPr>
            <p:ph type="sldNum" sz="quarter" idx="5"/>
          </p:nvPr>
        </p:nvSpPr>
        <p:spPr/>
        <p:txBody>
          <a:bodyPr/>
          <a:lstStyle/>
          <a:p>
            <a:fld id="{0F1BEC75-CF51-4E3C-8821-348721F6E7D7}" type="slidenum">
              <a:rPr lang="en-US" smtClean="0"/>
              <a:t>24</a:t>
            </a:fld>
            <a:endParaRPr lang="en-US"/>
          </a:p>
        </p:txBody>
      </p:sp>
    </p:spTree>
    <p:extLst>
      <p:ext uri="{BB962C8B-B14F-4D97-AF65-F5344CB8AC3E}">
        <p14:creationId xmlns:p14="http://schemas.microsoft.com/office/powerpoint/2010/main" val="19041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182880" eaLnBrk="1" fontAlgn="auto" hangingPunct="1">
              <a:spcAft>
                <a:spcPts val="0"/>
              </a:spcAft>
              <a:buFont typeface="Arial" panose="020B0604020202020204" pitchFamily="34" charset="0"/>
              <a:buNone/>
              <a:defRPr/>
            </a:pPr>
            <a:r>
              <a:rPr lang="en-US" sz="2200" b="1" dirty="0">
                <a:solidFill>
                  <a:srgbClr val="FF0000"/>
                </a:solidFill>
              </a:rPr>
              <a:t>Diffuse hyperplasia </a:t>
            </a:r>
            <a:r>
              <a:rPr lang="en-US" sz="2200" dirty="0"/>
              <a:t>– </a:t>
            </a:r>
            <a:r>
              <a:rPr lang="en-US" sz="2200" b="1" dirty="0">
                <a:solidFill>
                  <a:schemeClr val="tx1"/>
                </a:solidFill>
              </a:rPr>
              <a:t>ACTH-dependent </a:t>
            </a:r>
            <a:r>
              <a:rPr lang="en-US" sz="2200" dirty="0"/>
              <a:t>Cushing syndrome </a:t>
            </a:r>
          </a:p>
          <a:p>
            <a:pPr marL="365760" lvl="1" indent="0" eaLnBrk="1" fontAlgn="auto" hangingPunct="1">
              <a:spcAft>
                <a:spcPts val="0"/>
              </a:spcAft>
              <a:buClr>
                <a:schemeClr val="accent3"/>
              </a:buClr>
              <a:buFont typeface="Arial" panose="020B0604020202020204" pitchFamily="34" charset="0"/>
              <a:buNone/>
              <a:defRPr/>
            </a:pPr>
            <a:r>
              <a:rPr lang="en-US" sz="2200" b="1" dirty="0"/>
              <a:t>Gross </a:t>
            </a:r>
            <a:r>
              <a:rPr lang="en-US" sz="2200" dirty="0"/>
              <a:t>– Both glands enlarged, weighing up to 30 grams with diffusely thickened and variably nodular cortex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Macronodular Hyperplasia </a:t>
            </a:r>
            <a:r>
              <a:rPr lang="en-US" sz="1200" dirty="0"/>
              <a:t>- adrenals almost entirely replaced by nodules of varying sizes (≤3 cm with mixture of lipid-poor and lipid-rich cells) with areas between nodules having microscopic nodularity, enlargement up to 500 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Top left: normal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Bottom left: Diffuse a</a:t>
            </a:r>
            <a:r>
              <a:rPr lang="en-US" altLang="en-US" dirty="0"/>
              <a:t>drenal cortical hyperplasia due to excess ACTH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Right: Primary bilateral macronodular adrenocortical hyperplasia. This disease presents with variable degree of bilateral adrenal enlargement. Grossly, the adrenal glands exhibit a lobulated or bosselated appearance due to multiple irregular yellow nodules, each greater than 1.0 cm in size. This photomicrograph illustrates the multiple unencapsulated and irregular cortical nodular proliferations, composed of lipid-rich clear cells.</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25</a:t>
            </a:fld>
            <a:endParaRPr lang="en-US"/>
          </a:p>
        </p:txBody>
      </p:sp>
    </p:spTree>
    <p:extLst>
      <p:ext uri="{BB962C8B-B14F-4D97-AF65-F5344CB8AC3E}">
        <p14:creationId xmlns:p14="http://schemas.microsoft.com/office/powerpoint/2010/main" val="2170274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Micronodular</a:t>
            </a:r>
            <a:r>
              <a:rPr lang="en-US" sz="1200" dirty="0"/>
              <a:t> – 1 – 3 mm nodules, pigmented (brown to black, likely lipofuscin) with atrophic intervening areas</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26</a:t>
            </a:fld>
            <a:endParaRPr lang="en-US"/>
          </a:p>
        </p:txBody>
      </p:sp>
    </p:spTree>
    <p:extLst>
      <p:ext uri="{BB962C8B-B14F-4D97-AF65-F5344CB8AC3E}">
        <p14:creationId xmlns:p14="http://schemas.microsoft.com/office/powerpoint/2010/main" val="138875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a Serif Office Pro"/>
              </a:rPr>
              <a:t>The paired </a:t>
            </a:r>
            <a:r>
              <a:rPr lang="en-US" b="1" i="0" dirty="0">
                <a:solidFill>
                  <a:srgbClr val="000000"/>
                </a:solidFill>
                <a:effectLst/>
                <a:latin typeface="Meta Serif Office Pro"/>
              </a:rPr>
              <a:t>adrenal,</a:t>
            </a:r>
            <a:r>
              <a:rPr lang="en-US" b="0" i="0" dirty="0">
                <a:solidFill>
                  <a:srgbClr val="000000"/>
                </a:solidFill>
                <a:effectLst/>
                <a:latin typeface="Meta Serif Office Pro"/>
              </a:rPr>
              <a:t> or </a:t>
            </a:r>
            <a:r>
              <a:rPr lang="en-US" b="1" i="0" dirty="0">
                <a:solidFill>
                  <a:srgbClr val="000000"/>
                </a:solidFill>
                <a:effectLst/>
                <a:latin typeface="Meta Serif Office Pro"/>
              </a:rPr>
              <a:t>suprarenal, glands</a:t>
            </a:r>
            <a:r>
              <a:rPr lang="en-US" b="0" i="0" dirty="0">
                <a:solidFill>
                  <a:srgbClr val="000000"/>
                </a:solidFill>
                <a:effectLst/>
                <a:latin typeface="Meta Serif Office Pro"/>
              </a:rPr>
              <a:t> lie on the superior pole of each kidney. Roughly triangular, flattened glands, they are about 7 cm long, 3 cm high, and 1 cm thick, with a combined weight of about 10 g. Each is an organ composed of two distinct parts—</a:t>
            </a:r>
            <a:r>
              <a:rPr lang="en-US" b="1" i="0" dirty="0">
                <a:solidFill>
                  <a:srgbClr val="000000"/>
                </a:solidFill>
                <a:effectLst/>
                <a:latin typeface="Meta Serif Office Pro"/>
              </a:rPr>
              <a:t>cortex</a:t>
            </a:r>
            <a:r>
              <a:rPr lang="en-US" b="0" i="0" dirty="0">
                <a:solidFill>
                  <a:srgbClr val="000000"/>
                </a:solidFill>
                <a:effectLst/>
                <a:latin typeface="Meta Serif Office Pro"/>
              </a:rPr>
              <a:t> and </a:t>
            </a:r>
            <a:r>
              <a:rPr lang="en-US" b="1" i="0" dirty="0">
                <a:solidFill>
                  <a:srgbClr val="000000"/>
                </a:solidFill>
                <a:effectLst/>
                <a:latin typeface="Meta Serif Office Pro"/>
              </a:rPr>
              <a:t>medulla</a:t>
            </a:r>
            <a:r>
              <a:rPr lang="en-US" b="0" i="0" dirty="0">
                <a:solidFill>
                  <a:srgbClr val="000000"/>
                </a:solidFill>
                <a:effectLst/>
                <a:latin typeface="Meta Serif Office Pro"/>
              </a:rPr>
              <a:t>—with separate functions.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a Serif Office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a Serif Office Pro"/>
              </a:rPr>
              <a:t>The cortex, yellow to the naked eye, makes up 90% of the gland. Its secretory cells produce three classes of </a:t>
            </a:r>
            <a:r>
              <a:rPr lang="en-US" b="0" i="1" dirty="0">
                <a:solidFill>
                  <a:srgbClr val="000000"/>
                </a:solidFill>
                <a:effectLst/>
                <a:latin typeface="Meta Serif Office Pro"/>
              </a:rPr>
              <a:t>steroid hormones.</a:t>
            </a:r>
            <a:r>
              <a:rPr lang="en-US" b="0" i="0" dirty="0">
                <a:solidFill>
                  <a:srgbClr val="000000"/>
                </a:solidFill>
                <a:effectLst/>
                <a:latin typeface="Meta Serif Office Pro"/>
              </a:rPr>
              <a:t> The medulla makes up 10% of the gland and in life is reddish-brown. Its secretory cells are the source of the catecholamines </a:t>
            </a:r>
            <a:r>
              <a:rPr lang="en-US" b="0" i="1" dirty="0">
                <a:solidFill>
                  <a:srgbClr val="000000"/>
                </a:solidFill>
                <a:effectLst/>
                <a:latin typeface="Meta Serif Office Pro"/>
              </a:rPr>
              <a:t>epinephrine</a:t>
            </a:r>
            <a:r>
              <a:rPr lang="en-US" b="0" i="0" dirty="0">
                <a:solidFill>
                  <a:srgbClr val="000000"/>
                </a:solidFill>
                <a:effectLst/>
                <a:latin typeface="Meta Serif Office Pro"/>
              </a:rPr>
              <a:t> and </a:t>
            </a:r>
            <a:r>
              <a:rPr lang="en-US" b="0" i="1" dirty="0">
                <a:solidFill>
                  <a:srgbClr val="000000"/>
                </a:solidFill>
                <a:effectLst/>
                <a:latin typeface="Meta Serif Office Pro"/>
              </a:rPr>
              <a:t>norepinephrine.</a:t>
            </a:r>
            <a:endParaRPr lang="en-US" b="0" i="0" dirty="0">
              <a:solidFill>
                <a:srgbClr val="000000"/>
              </a:solidFill>
              <a:effectLst/>
              <a:latin typeface="Meta Serif Office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a Serif Office Pro"/>
            </a:endParaRPr>
          </a:p>
        </p:txBody>
      </p:sp>
      <p:sp>
        <p:nvSpPr>
          <p:cNvPr id="4" name="Slide Number Placeholder 3"/>
          <p:cNvSpPr>
            <a:spLocks noGrp="1"/>
          </p:cNvSpPr>
          <p:nvPr>
            <p:ph type="sldNum" sz="quarter" idx="5"/>
          </p:nvPr>
        </p:nvSpPr>
        <p:spPr/>
        <p:txBody>
          <a:bodyPr/>
          <a:lstStyle/>
          <a:p>
            <a:fld id="{0F1BEC75-CF51-4E3C-8821-348721F6E7D7}" type="slidenum">
              <a:rPr lang="en-US" smtClean="0"/>
              <a:t>5</a:t>
            </a:fld>
            <a:endParaRPr lang="en-US"/>
          </a:p>
        </p:txBody>
      </p:sp>
    </p:spTree>
    <p:extLst>
      <p:ext uri="{BB962C8B-B14F-4D97-AF65-F5344CB8AC3E}">
        <p14:creationId xmlns:p14="http://schemas.microsoft.com/office/powerpoint/2010/main" val="2503742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3200" dirty="0"/>
              <a:t>An excess of aldosterone secretion </a:t>
            </a:r>
            <a:r>
              <a:rPr lang="en-US" altLang="en-US" sz="3200" dirty="0">
                <a:sym typeface="Wingdings" panose="05000000000000000000" pitchFamily="2" charset="2"/>
              </a:rPr>
              <a:t></a:t>
            </a:r>
            <a:r>
              <a:rPr lang="en-US" altLang="en-US" sz="3200" dirty="0"/>
              <a:t> HYPERTENSION</a:t>
            </a:r>
          </a:p>
          <a:p>
            <a:pPr lvl="1"/>
            <a:r>
              <a:rPr lang="en-US" altLang="en-US" sz="2800" dirty="0"/>
              <a:t>May have associated hypokalemia (9-37% of cases)</a:t>
            </a:r>
          </a:p>
          <a:p>
            <a:pPr eaLnBrk="1" hangingPunct="1"/>
            <a:r>
              <a:rPr lang="en-US" altLang="en-US" sz="3200" b="1" dirty="0"/>
              <a:t>Primary (non-suppressible) hyperaldosteronism (PHA): </a:t>
            </a:r>
            <a:r>
              <a:rPr lang="en-US" altLang="en-US" sz="3200" dirty="0"/>
              <a:t>(high PAC, low PRA/PRC), </a:t>
            </a:r>
            <a:endParaRPr lang="en-US" altLang="en-US" sz="3200" b="1" dirty="0"/>
          </a:p>
          <a:p>
            <a:pPr lvl="1"/>
            <a:r>
              <a:rPr lang="en-US" altLang="en-US" sz="2800" b="1" dirty="0"/>
              <a:t>Autonomous overproduction </a:t>
            </a:r>
            <a:r>
              <a:rPr lang="en-US" altLang="en-US" sz="2800" dirty="0"/>
              <a:t>of aldosterone leading to suppression of the renin-angiotensin system</a:t>
            </a:r>
          </a:p>
          <a:p>
            <a:pPr lvl="1"/>
            <a:r>
              <a:rPr lang="en-US" altLang="en-US" sz="2800" dirty="0"/>
              <a:t>Most frequent causes of primary hyperaldosteronism:</a:t>
            </a:r>
          </a:p>
          <a:p>
            <a:pPr lvl="2"/>
            <a:r>
              <a:rPr lang="en-US" altLang="en-US" sz="2400" b="1" dirty="0"/>
              <a:t>Bilateral idiopathic hyperaldosteronism</a:t>
            </a:r>
          </a:p>
          <a:p>
            <a:pPr lvl="2"/>
            <a:r>
              <a:rPr lang="en-US" altLang="en-US" sz="2400" b="1" dirty="0"/>
              <a:t>Aldosterone-producing adrenal cortical adenoma</a:t>
            </a:r>
          </a:p>
          <a:p>
            <a:pPr lvl="2"/>
            <a:r>
              <a:rPr lang="en-US" altLang="en-US" sz="2400" b="1" dirty="0"/>
              <a:t>Familial hyperaldosteronism (uncommon)</a:t>
            </a:r>
          </a:p>
          <a:p>
            <a:pPr eaLnBrk="1" hangingPunct="1"/>
            <a:r>
              <a:rPr lang="en-US" altLang="en-US" sz="3200" b="1" dirty="0"/>
              <a:t>Secondary (suppressible) hyperaldosteronism: </a:t>
            </a:r>
            <a:r>
              <a:rPr lang="en-US" altLang="en-US" sz="3200" dirty="0"/>
              <a:t>(high PAC and </a:t>
            </a:r>
            <a:r>
              <a:rPr lang="en-US" altLang="en-US" sz="3200" dirty="0" err="1"/>
              <a:t>nonsuppressed</a:t>
            </a:r>
            <a:r>
              <a:rPr lang="en-US" altLang="en-US" sz="3200" dirty="0"/>
              <a:t> high PRA/PRC), </a:t>
            </a:r>
            <a:endParaRPr lang="en-US" altLang="en-US" sz="3200" b="1" dirty="0"/>
          </a:p>
          <a:p>
            <a:pPr lvl="1"/>
            <a:r>
              <a:rPr lang="en-US" altLang="en-US" sz="2800" dirty="0"/>
              <a:t>due to extra-adrenal cause due to activation of the renin-</a:t>
            </a:r>
            <a:r>
              <a:rPr lang="en-US" altLang="en-US" sz="2800" dirty="0" err="1"/>
              <a:t>angiotension</a:t>
            </a:r>
            <a:r>
              <a:rPr lang="en-US" altLang="en-US" sz="2800" dirty="0"/>
              <a:t> system with elevated plasma levels of renin (e.g. renal hypoperfusion)</a:t>
            </a:r>
          </a:p>
          <a:p>
            <a:pPr lvl="0"/>
            <a:endParaRPr lang="en-US" altLang="en-US" sz="2400" b="1" dirty="0"/>
          </a:p>
          <a:p>
            <a:pPr lvl="1"/>
            <a:endParaRPr lang="en-US" altLang="en-US" sz="2800" dirty="0"/>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29</a:t>
            </a:fld>
            <a:endParaRPr lang="en-US"/>
          </a:p>
        </p:txBody>
      </p:sp>
    </p:spTree>
    <p:extLst>
      <p:ext uri="{BB962C8B-B14F-4D97-AF65-F5344CB8AC3E}">
        <p14:creationId xmlns:p14="http://schemas.microsoft.com/office/powerpoint/2010/main" val="2150034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i="0" dirty="0">
                <a:solidFill>
                  <a:schemeClr val="bg1"/>
                </a:solidFill>
                <a:effectLst/>
                <a:latin typeface="Noto Sans" panose="020B0502040504020204" pitchFamily="34" charset="0"/>
              </a:rPr>
              <a:t>Secondary hyperaldosteronism (e.g. renovascular disease) should be considered when both the PRA (or PRC) and PAC are increased and the PAC/PRA ratio is &lt;10. </a:t>
            </a:r>
          </a:p>
          <a:p>
            <a:pPr marL="285750" indent="-285750">
              <a:buFont typeface="Arial" panose="020B0604020202020204" pitchFamily="34" charset="0"/>
              <a:buChar char="•"/>
            </a:pPr>
            <a:r>
              <a:rPr lang="en-US" sz="1200" b="0" i="0" dirty="0">
                <a:solidFill>
                  <a:schemeClr val="bg1"/>
                </a:solidFill>
                <a:effectLst/>
                <a:latin typeface="Noto Sans" panose="020B0502040504020204" pitchFamily="34" charset="0"/>
              </a:rPr>
              <a:t>In this setting, hypersecretion of renin leads sequentially to increased angiotensin II and then increased aldosterone secretion.</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30</a:t>
            </a:fld>
            <a:endParaRPr lang="en-US"/>
          </a:p>
        </p:txBody>
      </p:sp>
    </p:spTree>
    <p:extLst>
      <p:ext uri="{BB962C8B-B14F-4D97-AF65-F5344CB8AC3E}">
        <p14:creationId xmlns:p14="http://schemas.microsoft.com/office/powerpoint/2010/main" val="182770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1" hangingPunct="1"/>
            <a:r>
              <a:rPr lang="en-US" altLang="en-US" sz="3200" dirty="0"/>
              <a:t>Most common cause of primary hyperaldosteronism (60% of cases)</a:t>
            </a:r>
          </a:p>
          <a:p>
            <a:pPr lvl="1" eaLnBrk="1" hangingPunct="1"/>
            <a:r>
              <a:rPr lang="en-US" altLang="en-US" sz="2800" dirty="0"/>
              <a:t>A small number of cases only affect one adrenal gland (diagnosed by </a:t>
            </a:r>
            <a:r>
              <a:rPr lang="en-US" altLang="en-US" sz="2800" i="1" dirty="0"/>
              <a:t>adrenal vein sampling</a:t>
            </a:r>
            <a:r>
              <a:rPr lang="en-US" altLang="en-US" sz="28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Adrenal gland morphology: classically characterized by </a:t>
            </a:r>
            <a:r>
              <a:rPr lang="en-US" altLang="en-US" sz="1200" b="1" dirty="0">
                <a:solidFill>
                  <a:schemeClr val="tx1"/>
                </a:solidFill>
              </a:rPr>
              <a:t>bilateral nodular hyperplasia (micro or macro)</a:t>
            </a:r>
          </a:p>
          <a:p>
            <a:pPr lvl="1" eaLnBrk="1" hangingPunct="1"/>
            <a:r>
              <a:rPr lang="en-US" altLang="en-US" sz="3200" dirty="0"/>
              <a:t>Older patients and less severe hypertension and lower PAC than those with an adrenal neoplasm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chemeClr val="tx1"/>
              </a:solidFill>
            </a:endParaRPr>
          </a:p>
          <a:p>
            <a:pPr lvl="0" eaLnBrk="1" hangingPunct="1"/>
            <a:r>
              <a:rPr lang="en-US" altLang="en-US" sz="3200" dirty="0"/>
              <a:t>Pathogenesis is unclear</a:t>
            </a:r>
          </a:p>
          <a:p>
            <a:pPr lvl="1" eaLnBrk="1" hangingPunct="1"/>
            <a:r>
              <a:rPr lang="en-US" altLang="en-US" sz="2800" b="1" dirty="0"/>
              <a:t>Some may be familial (type III) with germline mutations of </a:t>
            </a:r>
            <a:r>
              <a:rPr lang="en-US" altLang="en-US" sz="2800" b="1" i="1" dirty="0"/>
              <a:t>KCNJ5</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32</a:t>
            </a:fld>
            <a:endParaRPr lang="en-US"/>
          </a:p>
        </p:txBody>
      </p:sp>
    </p:spTree>
    <p:extLst>
      <p:ext uri="{BB962C8B-B14F-4D97-AF65-F5344CB8AC3E}">
        <p14:creationId xmlns:p14="http://schemas.microsoft.com/office/powerpoint/2010/main" val="1374553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rare forms of familial hyperaldosteronism (FH) associated with adrenal hyperplasia: (know Type I – most common)</a:t>
            </a:r>
          </a:p>
          <a:p>
            <a:pPr marL="798513" lvl="1" indent="-334963">
              <a:buFont typeface="Wingdings" panose="05000000000000000000" pitchFamily="2" charset="2"/>
              <a:buChar char="v"/>
            </a:pPr>
            <a:r>
              <a:rPr lang="en-US" b="0" i="0" dirty="0">
                <a:solidFill>
                  <a:srgbClr val="232323"/>
                </a:solidFill>
                <a:effectLst/>
                <a:highlight>
                  <a:srgbClr val="FFFF00"/>
                </a:highlight>
              </a:rPr>
              <a:t>FH type I or glucocorticoid-remediable aldosteronism (GRA) </a:t>
            </a:r>
            <a:r>
              <a:rPr lang="en-US" b="0" i="0" dirty="0">
                <a:solidFill>
                  <a:srgbClr val="232323"/>
                </a:solidFill>
                <a:effectLst/>
              </a:rPr>
              <a:t>due to a </a:t>
            </a:r>
            <a:r>
              <a:rPr lang="en-US" b="1" i="1" dirty="0">
                <a:solidFill>
                  <a:srgbClr val="232323"/>
                </a:solidFill>
                <a:effectLst/>
              </a:rPr>
              <a:t>CYP11B1/CYP11B2 </a:t>
            </a:r>
            <a:r>
              <a:rPr lang="en-US" b="0" i="0" dirty="0">
                <a:solidFill>
                  <a:srgbClr val="232323"/>
                </a:solidFill>
                <a:effectLst/>
              </a:rPr>
              <a:t>chimeric gene – autosomal dominant</a:t>
            </a:r>
          </a:p>
          <a:p>
            <a:pPr lvl="2"/>
            <a:r>
              <a:rPr lang="en-US" b="0" i="0" dirty="0">
                <a:solidFill>
                  <a:srgbClr val="232323"/>
                </a:solidFill>
                <a:effectLst/>
              </a:rPr>
              <a:t>a rearrangement involving chromosome 8 places CYP11B2 (the aldosterone synthase gene) under the control of the ACTH-responsive CYP11B1 gene promoter</a:t>
            </a:r>
          </a:p>
          <a:p>
            <a:pPr lvl="2"/>
            <a:r>
              <a:rPr lang="en-US" b="1" i="0" dirty="0">
                <a:solidFill>
                  <a:srgbClr val="232323"/>
                </a:solidFill>
                <a:effectLst/>
              </a:rPr>
              <a:t>ACTH stimulates the production of aldosterone synthase in this disease and can therefore be feedback suppressed by dexamethasone</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33</a:t>
            </a:fld>
            <a:endParaRPr lang="en-US"/>
          </a:p>
        </p:txBody>
      </p:sp>
    </p:spTree>
    <p:extLst>
      <p:ext uri="{BB962C8B-B14F-4D97-AF65-F5344CB8AC3E}">
        <p14:creationId xmlns:p14="http://schemas.microsoft.com/office/powerpoint/2010/main" val="3969203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ltLang="en-US" b="1" dirty="0">
                <a:solidFill>
                  <a:schemeClr val="tx1"/>
                </a:solidFill>
              </a:rPr>
              <a:t>Cause of  primary hyperaldosteronism in ~35% of cases</a:t>
            </a:r>
            <a:r>
              <a:rPr lang="en-US" altLang="en-US" dirty="0"/>
              <a:t> </a:t>
            </a:r>
          </a:p>
          <a:p>
            <a:pPr marL="171450" indent="-171450">
              <a:buFont typeface="Arial" panose="020B0604020202020204" pitchFamily="34" charset="0"/>
              <a:buChar char="•"/>
              <a:defRPr/>
            </a:pPr>
            <a:r>
              <a:rPr lang="en-US" altLang="en-US" dirty="0"/>
              <a:t>Also known as </a:t>
            </a:r>
            <a:r>
              <a:rPr lang="en-US" altLang="en-US" b="1" dirty="0">
                <a:solidFill>
                  <a:schemeClr val="tx1"/>
                </a:solidFill>
              </a:rPr>
              <a:t>Conn syndrome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higher aldosterone secretion rates, resulting in more severe hypertension, more profound hypokalemia (&lt;3.2 </a:t>
            </a:r>
            <a:r>
              <a:rPr lang="en-US" altLang="en-US" dirty="0" err="1"/>
              <a:t>mEq</a:t>
            </a:r>
            <a:r>
              <a:rPr lang="en-US" altLang="en-US" dirty="0"/>
              <a:t>/L), and higher plasma (&gt;25 ng/dL) and urinary (&gt;30 mcg/24 hour) levels of aldosterone; these patients are also younger (&lt;50 years) than those with IHA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Most common somatic mutations: KCNJ5 (38%), CACNA1D (9.3%)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Patients with KCNJ5 mutations were more frequently female and diagnosed younger, compared with CACNA1D mutation carriers or noncarriers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34</a:t>
            </a:fld>
            <a:endParaRPr lang="en-US"/>
          </a:p>
        </p:txBody>
      </p:sp>
    </p:spTree>
    <p:extLst>
      <p:ext uri="{BB962C8B-B14F-4D97-AF65-F5344CB8AC3E}">
        <p14:creationId xmlns:p14="http://schemas.microsoft.com/office/powerpoint/2010/main" val="593720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842A8CD7-47A6-4780-B12A-9ED8D65F14BD}"/>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DB0B3176-E749-4F8B-92D5-03B942B4CC13}"/>
              </a:ext>
            </a:extLst>
          </p:cNvPr>
          <p:cNvSpPr>
            <a:spLocks noGrp="1"/>
          </p:cNvSpPr>
          <p:nvPr>
            <p:ph type="body" idx="1"/>
          </p:nvPr>
        </p:nvSpPr>
        <p:spPr bwMode="auto"/>
        <p:txBody>
          <a:bodyPr wrap="square" numCol="1" anchor="t" anchorCtr="0" compatLnSpc="1">
            <a:prstTxWarp prst="textNoShape">
              <a:avLst/>
            </a:prstTxWarp>
            <a:normAutofit/>
          </a:bodyPr>
          <a:lstStyle/>
          <a:p>
            <a:pPr>
              <a:defRPr/>
            </a:pPr>
            <a:endParaRPr lang="en-US" altLang="en-US" dirty="0"/>
          </a:p>
        </p:txBody>
      </p:sp>
      <p:sp>
        <p:nvSpPr>
          <p:cNvPr id="83972" name="Slide Number Placeholder 3">
            <a:extLst>
              <a:ext uri="{FF2B5EF4-FFF2-40B4-BE49-F238E27FC236}">
                <a16:creationId xmlns:a16="http://schemas.microsoft.com/office/drawing/2014/main" id="{458E138B-3444-4645-BBAC-2E493C0F37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AF052E-9FBE-42A7-BD31-FAC4D2663D94}" type="slidenum">
              <a:rPr lang="en-US" altLang="en-US" smtClean="0"/>
              <a:pPr>
                <a:spcBef>
                  <a:spcPct val="0"/>
                </a:spcBef>
              </a:pPr>
              <a:t>35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2E77A5C-0777-4AA7-89E3-6C42A050A138}"/>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31EECDBC-DAB7-42C7-911C-CE6982F324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17A3D43B-C9E7-4C4A-8C14-8C9843C269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B8152B-2FFF-48F9-AEC0-863823244DFC}" type="slidenum">
              <a:rPr lang="en-US" altLang="en-US" smtClean="0"/>
              <a:pPr>
                <a:spcBef>
                  <a:spcPct val="0"/>
                </a:spcBef>
              </a:pPr>
              <a:t>36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100C8E84-677A-42A6-858D-73D4DE0600D7}"/>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6C1B0554-352A-4AE4-ADFD-68FC67083AF1}"/>
              </a:ext>
            </a:extLst>
          </p:cNvPr>
          <p:cNvSpPr>
            <a:spLocks noGrp="1"/>
          </p:cNvSpPr>
          <p:nvPr>
            <p:ph type="body" idx="1"/>
          </p:nvPr>
        </p:nvSpPr>
        <p:spPr bwMode="auto"/>
        <p:txBody>
          <a:bodyPr wrap="square" numCol="1" anchor="t" anchorCtr="0" compatLnSpc="1">
            <a:prstTxWarp prst="textNoShape">
              <a:avLst/>
            </a:prstTxWarp>
            <a:normAutofit/>
          </a:bodyPr>
          <a:lstStyle/>
          <a:p>
            <a:pPr>
              <a:defRPr/>
            </a:pPr>
            <a:endParaRPr lang="en-US" altLang="en-US" dirty="0"/>
          </a:p>
        </p:txBody>
      </p:sp>
      <p:sp>
        <p:nvSpPr>
          <p:cNvPr id="90116" name="Slide Number Placeholder 3">
            <a:extLst>
              <a:ext uri="{FF2B5EF4-FFF2-40B4-BE49-F238E27FC236}">
                <a16:creationId xmlns:a16="http://schemas.microsoft.com/office/drawing/2014/main" id="{447D3359-A9EE-40F0-9AC4-E2EA6B665E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4E1238-12AA-44F5-A81D-C9254A44C03D}" type="slidenum">
              <a:rPr lang="en-US" altLang="en-US" smtClean="0"/>
              <a:pPr>
                <a:spcBef>
                  <a:spcPct val="0"/>
                </a:spcBef>
              </a:pPr>
              <a:t>37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70FD8B25-CB74-4B4B-BB14-F224DD5CDE3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0E25E46F-B91D-4541-8BC4-8FCAA63AB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800" b="1" dirty="0">
                <a:latin typeface="Calibri" panose="020F0502020204030204" pitchFamily="34" charset="0"/>
                <a:cs typeface="Calibri" panose="020F0502020204030204" pitchFamily="34" charset="0"/>
              </a:rPr>
              <a:t>CAUSES OF Adrenogenital syndrome</a:t>
            </a:r>
          </a:p>
          <a:p>
            <a:pPr marL="800100" lvl="1" indent="-342900" eaLnBrk="1" hangingPunct="1">
              <a:buFont typeface="Arial" panose="020B0604020202020204" pitchFamily="34" charset="0"/>
              <a:buChar char="•"/>
            </a:pPr>
            <a:r>
              <a:rPr lang="en-US" altLang="en-US" sz="2400" b="1" dirty="0">
                <a:solidFill>
                  <a:schemeClr val="tx1"/>
                </a:solidFill>
                <a:latin typeface="Calibri" panose="020F0502020204030204" pitchFamily="34" charset="0"/>
                <a:cs typeface="Calibri" panose="020F0502020204030204" pitchFamily="34" charset="0"/>
              </a:rPr>
              <a:t>Excess secretion of ACTH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solidFill>
                  <a:schemeClr val="tx1"/>
                </a:solidFill>
                <a:latin typeface="Calibri" panose="020F0502020204030204" pitchFamily="34" charset="0"/>
                <a:cs typeface="Calibri" panose="020F0502020204030204" pitchFamily="34" charset="0"/>
              </a:rPr>
              <a:t>Adrenocortical neoplasms </a:t>
            </a:r>
            <a:r>
              <a:rPr lang="en-US" altLang="en-US" sz="1200" dirty="0">
                <a:solidFill>
                  <a:schemeClr val="tx1"/>
                </a:solidFill>
                <a:latin typeface="Calibri" panose="020F0502020204030204" pitchFamily="34" charset="0"/>
                <a:cs typeface="Calibri" panose="020F0502020204030204" pitchFamily="34" charset="0"/>
              </a:rPr>
              <a:t>– More likely to be </a:t>
            </a:r>
            <a:r>
              <a:rPr lang="en-US" altLang="en-US" sz="1200" b="1" dirty="0">
                <a:solidFill>
                  <a:schemeClr val="tx1"/>
                </a:solidFill>
                <a:latin typeface="Calibri" panose="020F0502020204030204" pitchFamily="34" charset="0"/>
                <a:cs typeface="Calibri" panose="020F0502020204030204" pitchFamily="34" charset="0"/>
              </a:rPr>
              <a:t>androgen-secreting</a:t>
            </a:r>
            <a:r>
              <a:rPr lang="en-US" altLang="en-US" sz="1200" dirty="0">
                <a:solidFill>
                  <a:schemeClr val="tx1"/>
                </a:solidFill>
                <a:latin typeface="Calibri" panose="020F0502020204030204" pitchFamily="34" charset="0"/>
                <a:cs typeface="Calibri" panose="020F0502020204030204" pitchFamily="34" charset="0"/>
              </a:rPr>
              <a:t> </a:t>
            </a:r>
            <a:r>
              <a:rPr lang="en-US" altLang="en-US" sz="1200" b="1" dirty="0">
                <a:solidFill>
                  <a:schemeClr val="tx1"/>
                </a:solidFill>
                <a:latin typeface="Calibri" panose="020F0502020204030204" pitchFamily="34" charset="0"/>
                <a:cs typeface="Calibri" panose="020F0502020204030204" pitchFamily="34" charset="0"/>
              </a:rPr>
              <a:t>adrenal carcinomas </a:t>
            </a:r>
            <a:r>
              <a:rPr lang="en-US" altLang="en-US" sz="1200" dirty="0">
                <a:solidFill>
                  <a:schemeClr val="tx1"/>
                </a:solidFill>
                <a:latin typeface="Calibri" panose="020F0502020204030204" pitchFamily="34" charset="0"/>
                <a:cs typeface="Calibri" panose="020F0502020204030204" pitchFamily="34" charset="0"/>
              </a:rPr>
              <a:t>rather than </a:t>
            </a:r>
            <a:r>
              <a:rPr lang="en-US" altLang="en-US" sz="1200" dirty="0" err="1">
                <a:solidFill>
                  <a:schemeClr val="tx1"/>
                </a:solidFill>
                <a:latin typeface="Calibri" panose="020F0502020204030204" pitchFamily="34" charset="0"/>
                <a:cs typeface="Calibri" panose="020F0502020204030204" pitchFamily="34" charset="0"/>
              </a:rPr>
              <a:t>adenomoas</a:t>
            </a:r>
            <a:endParaRPr lang="en-US" altLang="en-US" sz="1200" dirty="0">
              <a:solidFill>
                <a:schemeClr val="tx1"/>
              </a:solidFill>
              <a:latin typeface="Calibri" panose="020F0502020204030204" pitchFamily="34" charset="0"/>
              <a:cs typeface="Calibri" panose="020F050202020403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a:solidFill>
                  <a:schemeClr val="tx1"/>
                </a:solidFill>
                <a:latin typeface="Calibri" panose="020F0502020204030204" pitchFamily="34" charset="0"/>
                <a:cs typeface="Calibri" panose="020F0502020204030204" pitchFamily="34" charset="0"/>
              </a:rPr>
              <a:t>congenital adrenal hyperplasia (CAH)</a:t>
            </a:r>
            <a:endParaRPr lang="en-US" altLang="en-US" sz="1200" dirty="0">
              <a:solidFill>
                <a:schemeClr val="tx1"/>
              </a:solidFill>
              <a:latin typeface="Calibri" panose="020F0502020204030204" pitchFamily="34" charset="0"/>
              <a:cs typeface="Calibri" panose="020F0502020204030204" pitchFamily="34" charset="0"/>
            </a:endParaRPr>
          </a:p>
          <a:p>
            <a:pPr lvl="1" eaLnBrk="1" hangingPunct="1"/>
            <a:endParaRPr lang="en-US" altLang="en-US" dirty="0"/>
          </a:p>
        </p:txBody>
      </p:sp>
      <p:sp>
        <p:nvSpPr>
          <p:cNvPr id="100356" name="Slide Number Placeholder 3">
            <a:extLst>
              <a:ext uri="{FF2B5EF4-FFF2-40B4-BE49-F238E27FC236}">
                <a16:creationId xmlns:a16="http://schemas.microsoft.com/office/drawing/2014/main" id="{81FDF2B7-2736-45F0-B87D-2AA5252959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912CE8-2638-4850-910B-C97F4130BBFD}" type="slidenum">
              <a:rPr lang="en-US" altLang="en-US" smtClean="0"/>
              <a:pPr>
                <a:spcBef>
                  <a:spcPct val="0"/>
                </a:spcBef>
              </a:pPr>
              <a:t>40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CCB7A306-57FA-418C-A997-2C45F1372EDB}"/>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A9F3299A-2FB8-4BCF-B047-DDE86F0B58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r>
              <a:rPr lang="en-US" altLang="en-US" dirty="0"/>
              <a:t>CAH </a:t>
            </a:r>
            <a:r>
              <a:rPr lang="en-US" altLang="en-US" dirty="0">
                <a:sym typeface="Wingdings" panose="05000000000000000000" pitchFamily="2" charset="2"/>
              </a:rPr>
              <a:t> CLINICAL: virilization, precocious puberty, adrenal insufficiency – 90% cases due to 21-hydroxylase deficiency (5-8% due to 11-hydroxylase deficiency)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Calibri" panose="020F0502020204030204" pitchFamily="34" charset="0"/>
                <a:cs typeface="Calibri" panose="020F0502020204030204" pitchFamily="34" charset="0"/>
              </a:rPr>
              <a:t>90% of 21-hydroxylase deficiency is due to autosomal recessive recombination between </a:t>
            </a:r>
            <a:r>
              <a:rPr lang="en-US" altLang="en-US" sz="1200" i="1" dirty="0">
                <a:solidFill>
                  <a:schemeClr val="tx1"/>
                </a:solidFill>
                <a:latin typeface="Calibri" panose="020F0502020204030204" pitchFamily="34" charset="0"/>
                <a:cs typeface="Calibri" panose="020F0502020204030204" pitchFamily="34" charset="0"/>
              </a:rPr>
              <a:t>CYP21</a:t>
            </a:r>
            <a:r>
              <a:rPr lang="en-US" altLang="en-US" sz="1200" dirty="0">
                <a:solidFill>
                  <a:schemeClr val="tx1"/>
                </a:solidFill>
                <a:latin typeface="Calibri" panose="020F0502020204030204" pitchFamily="34" charset="0"/>
                <a:cs typeface="Calibri" panose="020F0502020204030204" pitchFamily="34" charset="0"/>
              </a:rPr>
              <a:t> and a pseudogene </a:t>
            </a:r>
            <a:r>
              <a:rPr lang="en-US" altLang="en-US" sz="1200" i="1" dirty="0">
                <a:solidFill>
                  <a:schemeClr val="tx1"/>
                </a:solidFill>
                <a:latin typeface="Calibri" panose="020F0502020204030204" pitchFamily="34" charset="0"/>
                <a:cs typeface="Calibri" panose="020F0502020204030204" pitchFamily="34" charset="0"/>
              </a:rPr>
              <a:t>CYP21P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i="1" dirty="0">
                <a:solidFill>
                  <a:schemeClr val="tx1"/>
                </a:solidFill>
                <a:latin typeface="Calibri" panose="020F0502020204030204" pitchFamily="34" charset="0"/>
                <a:cs typeface="Calibri" panose="020F0502020204030204" pitchFamily="34" charset="0"/>
              </a:rPr>
              <a:t>Different mutations and compound heterozygotes have variable severity of disease</a:t>
            </a:r>
            <a:endParaRPr lang="en-US" altLang="en-US" sz="1200" dirty="0">
              <a:solidFill>
                <a:schemeClr val="tx1"/>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chemeClr val="tx1"/>
                </a:solidFill>
                <a:latin typeface="Calibri" panose="020F0502020204030204" pitchFamily="34" charset="0"/>
                <a:cs typeface="Calibri" panose="020F0502020204030204" pitchFamily="34" charset="0"/>
              </a:rPr>
              <a:t>Molecular genetic testing for common mutations of CYP21 gene is available and can diagnose disease up to 95% of affected individuals</a:t>
            </a:r>
            <a:endParaRPr lang="en-US" altLang="en-US" sz="1800" dirty="0">
              <a:latin typeface="Calibri" panose="020F0502020204030204" pitchFamily="34" charset="0"/>
              <a:cs typeface="Calibri" panose="020F0502020204030204" pitchFamily="34" charset="0"/>
            </a:endParaRPr>
          </a:p>
          <a:p>
            <a:endParaRPr lang="en-US" altLang="en-US" dirty="0"/>
          </a:p>
        </p:txBody>
      </p:sp>
      <p:sp>
        <p:nvSpPr>
          <p:cNvPr id="102404" name="Slide Number Placeholder 3">
            <a:extLst>
              <a:ext uri="{FF2B5EF4-FFF2-40B4-BE49-F238E27FC236}">
                <a16:creationId xmlns:a16="http://schemas.microsoft.com/office/drawing/2014/main" id="{FDDFE1E3-A1FF-4B10-906A-5F10AE9E21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AE397F-C7A8-4F31-833F-E808931035E6}" type="slidenum">
              <a:rPr lang="en-US" altLang="en-US" smtClean="0"/>
              <a:pPr>
                <a:spcBef>
                  <a:spcPct val="0"/>
                </a:spcBef>
              </a:pPr>
              <a:t>41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Gross morphology of adrenal gland – fresh tissue:  bright yellow cortex, tan/grey medulla.  Note subtle differences in coloration of cortex that can </a:t>
            </a:r>
            <a:r>
              <a:rPr lang="en-US"/>
              <a:t>(almost) visually </a:t>
            </a:r>
            <a:r>
              <a:rPr lang="en-US" dirty="0"/>
              <a:t>separate the three layers on gross examination.</a:t>
            </a:r>
          </a:p>
        </p:txBody>
      </p:sp>
      <p:sp>
        <p:nvSpPr>
          <p:cNvPr id="4" name="Slide Number Placeholder 3"/>
          <p:cNvSpPr>
            <a:spLocks noGrp="1"/>
          </p:cNvSpPr>
          <p:nvPr>
            <p:ph type="sldNum" sz="quarter" idx="5"/>
          </p:nvPr>
        </p:nvSpPr>
        <p:spPr/>
        <p:txBody>
          <a:bodyPr/>
          <a:lstStyle/>
          <a:p>
            <a:fld id="{9F4FD804-604B-4D30-9617-371ABED8A594}" type="slidenum">
              <a:rPr lang="en-US" smtClean="0"/>
              <a:t>6</a:t>
            </a:fld>
            <a:endParaRPr lang="en-US"/>
          </a:p>
        </p:txBody>
      </p:sp>
    </p:spTree>
    <p:extLst>
      <p:ext uri="{BB962C8B-B14F-4D97-AF65-F5344CB8AC3E}">
        <p14:creationId xmlns:p14="http://schemas.microsoft.com/office/powerpoint/2010/main" val="1254609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13E803B-4C15-45DC-87A5-116B79263B7F}"/>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0E84F7B8-58A1-48D4-863E-00575549B1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Tx/>
              <a:buSzTx/>
              <a:buFontTx/>
              <a:buNone/>
            </a:pPr>
            <a:r>
              <a:rPr lang="en-US" altLang="en-US" sz="1200" dirty="0">
                <a:solidFill>
                  <a:srgbClr val="00B0F0"/>
                </a:solidFill>
                <a:latin typeface="Arial" panose="020B0604020202020204" pitchFamily="34" charset="0"/>
              </a:rPr>
              <a:t>21-Hydroxylase deficiency</a:t>
            </a:r>
            <a:r>
              <a:rPr lang="en-US" altLang="en-US" sz="1200" dirty="0">
                <a:latin typeface="Arial" panose="020B0604020202020204" pitchFamily="34" charset="0"/>
              </a:rPr>
              <a:t> impairs the synthesis of both cortisol and aldosterone. </a:t>
            </a:r>
          </a:p>
          <a:p>
            <a:pPr eaLnBrk="1" hangingPunct="1">
              <a:spcBef>
                <a:spcPct val="0"/>
              </a:spcBef>
              <a:buClrTx/>
              <a:buSzTx/>
              <a:buFontTx/>
              <a:buNone/>
            </a:pPr>
            <a:endParaRPr lang="en-US" altLang="en-US" sz="1200" dirty="0">
              <a:latin typeface="Arial" panose="020B0604020202020204" pitchFamily="34" charset="0"/>
            </a:endParaRPr>
          </a:p>
          <a:p>
            <a:pPr eaLnBrk="1" hangingPunct="1">
              <a:spcBef>
                <a:spcPct val="0"/>
              </a:spcBef>
              <a:buClrTx/>
              <a:buSzTx/>
              <a:buFontTx/>
              <a:buNone/>
            </a:pPr>
            <a:r>
              <a:rPr lang="en-US" altLang="en-US" sz="1200" dirty="0">
                <a:latin typeface="Arial" panose="020B0604020202020204" pitchFamily="34" charset="0"/>
              </a:rPr>
              <a:t>The resultant decrease in feedback inhibition </a:t>
            </a:r>
            <a:r>
              <a:rPr lang="en-US" altLang="en-US" sz="1200" i="1" dirty="0">
                <a:latin typeface="Arial" panose="020B0604020202020204" pitchFamily="34" charset="0"/>
              </a:rPr>
              <a:t>(dashed line)</a:t>
            </a:r>
            <a:r>
              <a:rPr lang="en-US" altLang="en-US" sz="1200" dirty="0">
                <a:latin typeface="Arial" panose="020B0604020202020204" pitchFamily="34" charset="0"/>
              </a:rPr>
              <a:t> causes increased secretion of ACTH, resulting in </a:t>
            </a:r>
            <a:r>
              <a:rPr lang="en-US" altLang="en-US" sz="1200" dirty="0">
                <a:solidFill>
                  <a:srgbClr val="00B0F0"/>
                </a:solidFill>
                <a:latin typeface="Arial" panose="020B0604020202020204" pitchFamily="34" charset="0"/>
              </a:rPr>
              <a:t>congenital adrenal hyperplasia </a:t>
            </a:r>
            <a:r>
              <a:rPr lang="en-US" altLang="en-US" sz="1200" dirty="0">
                <a:latin typeface="Arial" panose="020B0604020202020204" pitchFamily="34" charset="0"/>
              </a:rPr>
              <a:t>and increased synthesis of testosterone. </a:t>
            </a:r>
          </a:p>
          <a:p>
            <a:pPr lvl="0" eaLnBrk="1" hangingPunct="1"/>
            <a:endParaRPr lang="en-US" altLang="en-US" dirty="0"/>
          </a:p>
          <a:p>
            <a:endParaRPr lang="en-US" altLang="en-US" dirty="0"/>
          </a:p>
        </p:txBody>
      </p:sp>
      <p:sp>
        <p:nvSpPr>
          <p:cNvPr id="104452" name="Slide Number Placeholder 3">
            <a:extLst>
              <a:ext uri="{FF2B5EF4-FFF2-40B4-BE49-F238E27FC236}">
                <a16:creationId xmlns:a16="http://schemas.microsoft.com/office/drawing/2014/main" id="{C5682A3C-7E6D-4F6F-8772-9D5D84A20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295EA-4414-453B-99CD-ED3369B8254E}" type="slidenum">
              <a:rPr lang="en-US" altLang="en-US" smtClean="0"/>
              <a:pPr>
                <a:spcBef>
                  <a:spcPct val="0"/>
                </a:spcBef>
              </a:pPr>
              <a:t>42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304402F9-4A70-4266-8190-549EFB412BF9}"/>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05D3F375-66F6-4238-87E4-C86325CE2F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buClr>
                <a:schemeClr val="tx1"/>
              </a:buClr>
              <a:buFont typeface="Arial" panose="020B0604020202020204" pitchFamily="34" charset="0"/>
              <a:buChar char="•"/>
            </a:pPr>
            <a:r>
              <a:rPr lang="en-US" altLang="en-US" sz="3200" b="1" dirty="0">
                <a:solidFill>
                  <a:schemeClr val="tx1"/>
                </a:solidFill>
                <a:latin typeface="Calibri" panose="020F0502020204030204" pitchFamily="34" charset="0"/>
                <a:cs typeface="Calibri" panose="020F0502020204030204" pitchFamily="34" charset="0"/>
              </a:rPr>
              <a:t>Decreased glucocorticoids also result in decreased synthesis of catecholamines </a:t>
            </a:r>
          </a:p>
          <a:p>
            <a:pPr lvl="2">
              <a:buClr>
                <a:schemeClr val="tx1"/>
              </a:buClr>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High levels of intra-adrenal glucocorticoids are required for synthesis of catecholamines</a:t>
            </a:r>
          </a:p>
          <a:p>
            <a:pPr lvl="2">
              <a:buClr>
                <a:schemeClr val="tx1"/>
              </a:buClr>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Loss of catecholamine production may contribute to cardiovascular collapse</a:t>
            </a:r>
          </a:p>
          <a:p>
            <a:endParaRPr lang="en-US" altLang="en-US" dirty="0"/>
          </a:p>
        </p:txBody>
      </p:sp>
      <p:sp>
        <p:nvSpPr>
          <p:cNvPr id="110596" name="Slide Number Placeholder 3">
            <a:extLst>
              <a:ext uri="{FF2B5EF4-FFF2-40B4-BE49-F238E27FC236}">
                <a16:creationId xmlns:a16="http://schemas.microsoft.com/office/drawing/2014/main" id="{9241B7B8-1FD7-4789-B6E2-4D4F10F94D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11AC52-0375-4A1F-AF1F-977A6989E69D}" type="slidenum">
              <a:rPr lang="en-US" altLang="en-US" smtClean="0"/>
              <a:pPr>
                <a:spcBef>
                  <a:spcPct val="0"/>
                </a:spcBef>
              </a:pPr>
              <a:t>43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9ED8183-5111-45D0-902D-E202B89F1A51}"/>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CF9CFB7-B67A-4C99-9A96-AC03B738CD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3 types:</a:t>
            </a:r>
          </a:p>
          <a:p>
            <a:pPr marL="514350" indent="-514350">
              <a:buClrTx/>
              <a:buFont typeface="+mj-lt"/>
              <a:buAutoNum type="arabicPeriod"/>
            </a:pPr>
            <a:r>
              <a:rPr lang="en-US" altLang="en-US" dirty="0">
                <a:latin typeface="Calibri" panose="020F0502020204030204" pitchFamily="34" charset="0"/>
                <a:cs typeface="Calibri" panose="020F0502020204030204" pitchFamily="34" charset="0"/>
              </a:rPr>
              <a:t>Salt-Wasting (classic) </a:t>
            </a:r>
            <a:r>
              <a:rPr lang="en-US" altLang="en-US" dirty="0" err="1">
                <a:latin typeface="Calibri" panose="020F0502020204030204" pitchFamily="34" charset="0"/>
                <a:cs typeface="Calibri" panose="020F0502020204030204" pitchFamily="34" charset="0"/>
              </a:rPr>
              <a:t>adrenogenitalism</a:t>
            </a:r>
            <a:r>
              <a:rPr lang="en-US" altLang="en-US" dirty="0">
                <a:latin typeface="Calibri" panose="020F0502020204030204" pitchFamily="34" charset="0"/>
                <a:cs typeface="Calibri" panose="020F0502020204030204" pitchFamily="34" charset="0"/>
              </a:rPr>
              <a:t> (70%)</a:t>
            </a:r>
          </a:p>
          <a:p>
            <a:pPr marL="971550" lvl="1" indent="-514350">
              <a:buClrTx/>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Total lack of 21-hydroxylase resulting in no mineralocorticoids or glucocorticoids, and with shunting of excess substrates into androgen-producing pathways</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1" dirty="0">
                <a:latin typeface="Calibri" panose="020F0502020204030204" pitchFamily="34" charset="0"/>
                <a:cs typeface="Calibri" panose="020F0502020204030204" pitchFamily="34" charset="0"/>
              </a:rPr>
              <a:t>Clinical</a:t>
            </a:r>
            <a:r>
              <a:rPr lang="en-US" altLang="en-US" dirty="0">
                <a:latin typeface="Calibri" panose="020F0502020204030204" pitchFamily="34" charset="0"/>
                <a:cs typeface="Calibri" panose="020F0502020204030204" pitchFamily="34" charset="0"/>
              </a:rPr>
              <a:t> – salt wasting, hyponatremia, and hyperkalemia which induce acidosis, hypotension, cardiovascular collapse, and possible death</a:t>
            </a:r>
          </a:p>
          <a:p>
            <a:pPr marL="971550" lvl="1" indent="-514350">
              <a:buClrTx/>
              <a:buFont typeface="Arial" panose="020B0604020202020204" pitchFamily="34" charset="0"/>
              <a:buChar char="•"/>
            </a:pPr>
            <a:endParaRPr lang="en-US" altLang="en-US" dirty="0">
              <a:latin typeface="Calibri" panose="020F0502020204030204" pitchFamily="34" charset="0"/>
              <a:cs typeface="Calibri" panose="020F0502020204030204" pitchFamily="34" charset="0"/>
            </a:endParaRPr>
          </a:p>
          <a:p>
            <a:pPr marL="514350" indent="-514350">
              <a:buClrTx/>
              <a:buFont typeface="+mj-lt"/>
              <a:buAutoNum type="arabicPeriod"/>
            </a:pPr>
            <a:r>
              <a:rPr lang="en-US" altLang="en-US" dirty="0">
                <a:latin typeface="Calibri" panose="020F0502020204030204" pitchFamily="34" charset="0"/>
                <a:cs typeface="Calibri" panose="020F0502020204030204" pitchFamily="34" charset="0"/>
              </a:rPr>
              <a:t>Simple virilizing </a:t>
            </a:r>
            <a:r>
              <a:rPr lang="en-US" altLang="en-US" dirty="0" err="1">
                <a:latin typeface="Calibri" panose="020F0502020204030204" pitchFamily="34" charset="0"/>
                <a:cs typeface="Calibri" panose="020F0502020204030204" pitchFamily="34" charset="0"/>
              </a:rPr>
              <a:t>adrenogenitalism</a:t>
            </a:r>
            <a:r>
              <a:rPr lang="en-US" altLang="en-US" dirty="0">
                <a:latin typeface="Calibri" panose="020F0502020204030204" pitchFamily="34" charset="0"/>
                <a:cs typeface="Calibri" panose="020F0502020204030204" pitchFamily="34" charset="0"/>
              </a:rPr>
              <a:t> (30%)</a:t>
            </a:r>
          </a:p>
          <a:p>
            <a:pPr lvl="2">
              <a:buClr>
                <a:schemeClr val="tx1"/>
              </a:buClr>
              <a:buFont typeface="Arial" panose="020B0604020202020204" pitchFamily="34" charset="0"/>
              <a:buChar char="•"/>
            </a:pPr>
            <a:r>
              <a:rPr lang="en-US" altLang="en-US" b="1" dirty="0">
                <a:solidFill>
                  <a:schemeClr val="tx1"/>
                </a:solidFill>
                <a:latin typeface="Calibri" panose="020F0502020204030204" pitchFamily="34" charset="0"/>
                <a:cs typeface="Calibri" panose="020F0502020204030204" pitchFamily="34" charset="0"/>
              </a:rPr>
              <a:t>Decreased glucocorticoid </a:t>
            </a:r>
            <a:r>
              <a:rPr lang="en-US" altLang="en-US" dirty="0">
                <a:solidFill>
                  <a:schemeClr val="tx1"/>
                </a:solidFill>
                <a:latin typeface="Calibri" panose="020F0502020204030204" pitchFamily="34" charset="0"/>
                <a:cs typeface="Calibri" panose="020F0502020204030204" pitchFamily="34" charset="0"/>
              </a:rPr>
              <a:t>causes</a:t>
            </a:r>
            <a:r>
              <a:rPr lang="en-US" altLang="en-US" b="1" dirty="0">
                <a:solidFill>
                  <a:schemeClr val="tx1"/>
                </a:solidFill>
                <a:latin typeface="Calibri" panose="020F0502020204030204" pitchFamily="34" charset="0"/>
                <a:cs typeface="Calibri" panose="020F0502020204030204" pitchFamily="34" charset="0"/>
              </a:rPr>
              <a:t> increased ACTH secretion</a:t>
            </a:r>
          </a:p>
          <a:p>
            <a:pPr lvl="3">
              <a:buClr>
                <a:schemeClr val="tx1"/>
              </a:buClr>
              <a:buFont typeface="Arial" panose="020B0604020202020204" pitchFamily="34" charset="0"/>
              <a:buChar char="•"/>
            </a:pPr>
            <a:r>
              <a:rPr lang="en-US" altLang="en-US" dirty="0">
                <a:solidFill>
                  <a:schemeClr val="tx1"/>
                </a:solidFill>
                <a:latin typeface="Calibri" panose="020F0502020204030204" pitchFamily="34" charset="0"/>
                <a:cs typeface="Calibri" panose="020F0502020204030204" pitchFamily="34" charset="0"/>
              </a:rPr>
              <a:t>No salt wasting (sufficient mineralocorticoid)</a:t>
            </a:r>
          </a:p>
          <a:p>
            <a:pPr lvl="3">
              <a:buClr>
                <a:schemeClr val="tx1"/>
              </a:buClr>
              <a:buFont typeface="Arial" panose="020B0604020202020204" pitchFamily="34" charset="0"/>
              <a:buChar char="•"/>
            </a:pPr>
            <a:r>
              <a:rPr lang="en-US" altLang="en-US" b="1" dirty="0">
                <a:solidFill>
                  <a:schemeClr val="tx1"/>
                </a:solidFill>
                <a:latin typeface="Calibri" panose="020F0502020204030204" pitchFamily="34" charset="0"/>
                <a:cs typeface="Calibri" panose="020F0502020204030204" pitchFamily="34" charset="0"/>
              </a:rPr>
              <a:t>Androgen production is increased</a:t>
            </a:r>
          </a:p>
          <a:p>
            <a:pPr marL="971550" lvl="1" indent="-514350">
              <a:buClrTx/>
              <a:buFont typeface="Arial" panose="020B0604020202020204" pitchFamily="34" charset="0"/>
              <a:buChar char="•"/>
            </a:pPr>
            <a:endParaRPr lang="en-US" altLang="en-US" dirty="0">
              <a:latin typeface="Calibri" panose="020F0502020204030204" pitchFamily="34" charset="0"/>
              <a:cs typeface="Calibri" panose="020F0502020204030204" pitchFamily="34" charset="0"/>
            </a:endParaRPr>
          </a:p>
          <a:p>
            <a:pPr marL="514350" indent="-514350">
              <a:buClrTx/>
              <a:buFont typeface="+mj-lt"/>
              <a:buAutoNum type="arabicPeriod"/>
            </a:pPr>
            <a:r>
              <a:rPr lang="en-US" altLang="en-US" dirty="0" err="1">
                <a:latin typeface="Calibri" panose="020F0502020204030204" pitchFamily="34" charset="0"/>
                <a:cs typeface="Calibri" panose="020F0502020204030204" pitchFamily="34" charset="0"/>
              </a:rPr>
              <a:t>Nonclassic</a:t>
            </a:r>
            <a:r>
              <a:rPr lang="en-US" altLang="en-US" dirty="0">
                <a:latin typeface="Calibri" panose="020F0502020204030204" pitchFamily="34" charset="0"/>
                <a:cs typeface="Calibri" panose="020F0502020204030204" pitchFamily="34" charset="0"/>
              </a:rPr>
              <a:t> </a:t>
            </a:r>
            <a:r>
              <a:rPr lang="en-US" altLang="en-US" dirty="0" err="1">
                <a:latin typeface="Calibri" panose="020F0502020204030204" pitchFamily="34" charset="0"/>
                <a:cs typeface="Calibri" panose="020F0502020204030204" pitchFamily="34" charset="0"/>
              </a:rPr>
              <a:t>adrenogenitalism</a:t>
            </a:r>
            <a:r>
              <a:rPr lang="en-US" altLang="en-US" dirty="0">
                <a:latin typeface="Calibri" panose="020F0502020204030204" pitchFamily="34" charset="0"/>
                <a:cs typeface="Calibri" panose="020F0502020204030204" pitchFamily="34" charset="0"/>
              </a:rPr>
              <a:t>:</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1" dirty="0">
                <a:latin typeface="Calibri" panose="020F0502020204030204" pitchFamily="34" charset="0"/>
                <a:cs typeface="Calibri" panose="020F0502020204030204" pitchFamily="34" charset="0"/>
              </a:rPr>
              <a:t>Partial deficiency in 21-hydroxylase function; </a:t>
            </a:r>
            <a:r>
              <a:rPr lang="en-US" b="0" i="0" dirty="0">
                <a:solidFill>
                  <a:srgbClr val="000000"/>
                </a:solidFill>
                <a:effectLst/>
                <a:latin typeface="Calibri" panose="020F0502020204030204" pitchFamily="34" charset="0"/>
                <a:cs typeface="Calibri" panose="020F0502020204030204" pitchFamily="34" charset="0"/>
              </a:rPr>
              <a:t>1 in 1000 births (higher incidence in Hispanics and Ashkenazi Jews)</a:t>
            </a:r>
            <a:endParaRPr lang="en-US" altLang="en-US" b="1" dirty="0">
              <a:latin typeface="Calibri" panose="020F0502020204030204" pitchFamily="34" charset="0"/>
              <a:cs typeface="Calibri" panose="020F0502020204030204" pitchFamily="34" charset="0"/>
            </a:endParaRPr>
          </a:p>
          <a:p>
            <a:pPr marL="971550" lvl="1" indent="-514350">
              <a:buClrTx/>
              <a:buFont typeface="Arial" panose="020B0604020202020204" pitchFamily="34" charset="0"/>
              <a:buChar char="•"/>
            </a:pPr>
            <a:endParaRPr lang="en-US" altLang="en-US" dirty="0">
              <a:latin typeface="Calibri" panose="020F0502020204030204" pitchFamily="34" charset="0"/>
              <a:cs typeface="Calibri" panose="020F0502020204030204" pitchFamily="34" charset="0"/>
            </a:endParaRPr>
          </a:p>
          <a:p>
            <a:endParaRPr lang="en-US" altLang="en-US" dirty="0"/>
          </a:p>
        </p:txBody>
      </p:sp>
      <p:sp>
        <p:nvSpPr>
          <p:cNvPr id="106500" name="Slide Number Placeholder 3">
            <a:extLst>
              <a:ext uri="{FF2B5EF4-FFF2-40B4-BE49-F238E27FC236}">
                <a16:creationId xmlns:a16="http://schemas.microsoft.com/office/drawing/2014/main" id="{E623F87C-D39B-48DD-9304-92DB1C5A03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F82140-17B4-4F6D-A529-F1F75B75450C}" type="slidenum">
              <a:rPr lang="en-US" altLang="en-US" smtClean="0"/>
              <a:pPr>
                <a:spcBef>
                  <a:spcPct val="0"/>
                </a:spcBef>
              </a:pPr>
              <a:t>44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87935909-F643-48FE-B64E-7D5E1732991D}"/>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4FE6BD38-D665-418D-8EF7-D93196582A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solidFill>
                  <a:schemeClr val="tx1"/>
                </a:solidFill>
                <a:latin typeface="Calibri" panose="020F0502020204030204" pitchFamily="34" charset="0"/>
                <a:cs typeface="Calibri" panose="020F0502020204030204" pitchFamily="34" charset="0"/>
              </a:rPr>
              <a:t>Salt-wasting syndrome or classic </a:t>
            </a:r>
            <a:r>
              <a:rPr lang="en-US" sz="1200" b="1" dirty="0" err="1">
                <a:solidFill>
                  <a:schemeClr val="tx1"/>
                </a:solidFill>
                <a:latin typeface="Calibri" panose="020F0502020204030204" pitchFamily="34" charset="0"/>
                <a:cs typeface="Calibri" panose="020F0502020204030204" pitchFamily="34" charset="0"/>
              </a:rPr>
              <a:t>adrenogenitalism</a:t>
            </a:r>
            <a:endParaRPr lang="en-US" sz="1200" b="1" dirty="0">
              <a:solidFill>
                <a:schemeClr val="tx1"/>
              </a:solidFill>
              <a:latin typeface="Calibri" panose="020F0502020204030204" pitchFamily="34" charset="0"/>
              <a:cs typeface="Calibri" panose="020F0502020204030204" pitchFamily="34" charset="0"/>
            </a:endParaRPr>
          </a:p>
          <a:p>
            <a:pPr lvl="1"/>
            <a:r>
              <a:rPr lang="en-US" altLang="en-US" sz="1200" dirty="0">
                <a:solidFill>
                  <a:schemeClr val="tx1"/>
                </a:solidFill>
                <a:latin typeface="Calibri" panose="020F0502020204030204" pitchFamily="34" charset="0"/>
                <a:cs typeface="Calibri" panose="020F0502020204030204" pitchFamily="34" charset="0"/>
              </a:rPr>
              <a:t>Apparent at birth or shortly thereafter (in utero, electrolyte balance can be maintained maternally)</a:t>
            </a:r>
          </a:p>
          <a:p>
            <a:pPr lvl="1"/>
            <a:r>
              <a:rPr lang="en-US" altLang="en-US" sz="1200" dirty="0">
                <a:solidFill>
                  <a:schemeClr val="tx1"/>
                </a:solidFill>
                <a:latin typeface="Calibri" panose="020F0502020204030204" pitchFamily="34" charset="0"/>
                <a:cs typeface="Calibri" panose="020F0502020204030204" pitchFamily="34" charset="0"/>
              </a:rPr>
              <a:t>At birth, </a:t>
            </a:r>
            <a:r>
              <a:rPr lang="en-US" altLang="en-US" sz="1200" b="1" dirty="0">
                <a:solidFill>
                  <a:schemeClr val="tx1"/>
                </a:solidFill>
                <a:latin typeface="Calibri" panose="020F0502020204030204" pitchFamily="34" charset="0"/>
                <a:cs typeface="Calibri" panose="020F0502020204030204" pitchFamily="34" charset="0"/>
              </a:rPr>
              <a:t>females</a:t>
            </a:r>
            <a:r>
              <a:rPr lang="en-US" altLang="en-US" sz="1200" dirty="0">
                <a:solidFill>
                  <a:schemeClr val="tx1"/>
                </a:solidFill>
                <a:latin typeface="Calibri" panose="020F0502020204030204" pitchFamily="34" charset="0"/>
                <a:cs typeface="Calibri" panose="020F0502020204030204" pitchFamily="34" charset="0"/>
              </a:rPr>
              <a:t> can be suspected immediately to have this syndrome due to </a:t>
            </a:r>
            <a:r>
              <a:rPr lang="en-US" altLang="en-US" sz="1200" b="1" dirty="0">
                <a:solidFill>
                  <a:schemeClr val="tx1"/>
                </a:solidFill>
                <a:latin typeface="Calibri" panose="020F0502020204030204" pitchFamily="34" charset="0"/>
                <a:cs typeface="Calibri" panose="020F0502020204030204" pitchFamily="34" charset="0"/>
              </a:rPr>
              <a:t>virilization</a:t>
            </a:r>
          </a:p>
          <a:p>
            <a:pPr lvl="1"/>
            <a:r>
              <a:rPr lang="en-US" altLang="en-US" sz="1200" b="1" dirty="0">
                <a:solidFill>
                  <a:schemeClr val="tx1"/>
                </a:solidFill>
                <a:latin typeface="Calibri" panose="020F0502020204030204" pitchFamily="34" charset="0"/>
                <a:cs typeface="Calibri" panose="020F0502020204030204" pitchFamily="34" charset="0"/>
              </a:rPr>
              <a:t>Males will come to attention in 5 to 15 days</a:t>
            </a:r>
            <a:r>
              <a:rPr lang="en-US" altLang="en-US" sz="1200" dirty="0">
                <a:solidFill>
                  <a:schemeClr val="tx1"/>
                </a:solidFill>
                <a:latin typeface="Calibri" panose="020F0502020204030204" pitchFamily="34" charset="0"/>
                <a:cs typeface="Calibri" panose="020F0502020204030204" pitchFamily="34" charset="0"/>
              </a:rPr>
              <a:t> with salt-losing crisis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Calibri" panose="020F0502020204030204" pitchFamily="34" charset="0"/>
                <a:cs typeface="Calibri" panose="020F0502020204030204" pitchFamily="34" charset="0"/>
              </a:rPr>
              <a:t>May have </a:t>
            </a:r>
            <a:r>
              <a:rPr lang="en-US" altLang="en-US" sz="1200" b="1" dirty="0">
                <a:solidFill>
                  <a:schemeClr val="tx1"/>
                </a:solidFill>
                <a:latin typeface="Calibri" panose="020F0502020204030204" pitchFamily="34" charset="0"/>
                <a:cs typeface="Calibri" panose="020F0502020204030204" pitchFamily="34" charset="0"/>
              </a:rPr>
              <a:t>adrenomedullary dysplasia</a:t>
            </a:r>
            <a:r>
              <a:rPr lang="en-US" altLang="en-US" sz="1200" dirty="0">
                <a:solidFill>
                  <a:schemeClr val="tx1"/>
                </a:solidFill>
                <a:latin typeface="Calibri" panose="020F0502020204030204" pitchFamily="34" charset="0"/>
                <a:cs typeface="Calibri" panose="020F0502020204030204" pitchFamily="34" charset="0"/>
              </a:rPr>
              <a:t>, a developmental defect of medulla causing decreased catecholamine secretion</a:t>
            </a:r>
            <a:r>
              <a:rPr lang="en-US" altLang="en-US" sz="1200" b="1" dirty="0">
                <a:solidFill>
                  <a:schemeClr val="tx1"/>
                </a:solidFill>
                <a:latin typeface="Calibri" panose="020F0502020204030204" pitchFamily="34" charset="0"/>
                <a:cs typeface="Calibri" panose="020F0502020204030204" pitchFamily="34" charset="0"/>
              </a:rPr>
              <a:t> </a:t>
            </a:r>
          </a:p>
          <a:p>
            <a:pPr lvl="1"/>
            <a:endParaRPr lang="en-US" altLang="en-US" sz="1200" dirty="0">
              <a:solidFill>
                <a:schemeClr val="tx1"/>
              </a:solidFill>
              <a:latin typeface="Calibri" panose="020F0502020204030204" pitchFamily="34" charset="0"/>
              <a:cs typeface="Calibri" panose="020F0502020204030204" pitchFamily="34" charset="0"/>
            </a:endParaRPr>
          </a:p>
          <a:p>
            <a:endParaRPr lang="en-US" altLang="en-US" b="0" dirty="0"/>
          </a:p>
        </p:txBody>
      </p:sp>
      <p:sp>
        <p:nvSpPr>
          <p:cNvPr id="108548" name="Slide Number Placeholder 3">
            <a:extLst>
              <a:ext uri="{FF2B5EF4-FFF2-40B4-BE49-F238E27FC236}">
                <a16:creationId xmlns:a16="http://schemas.microsoft.com/office/drawing/2014/main" id="{F8C417E2-F8F6-4FA1-96BF-5E1C4309CA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900D33-E8D6-4C4E-B5D2-2015E3543B89}" type="slidenum">
              <a:rPr lang="en-US" altLang="en-US" smtClean="0">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FAEEF49B-362E-4338-9AF0-0F34BA7CB002}"/>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EBB362D-3643-45EB-AA9A-5644D001A7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Calibri" panose="020F0502020204030204" pitchFamily="34" charset="0"/>
                <a:cs typeface="Calibri" panose="020F0502020204030204" pitchFamily="34" charset="0"/>
              </a:rPr>
              <a:t>Decreased glucocorticoid causes increased ACTH secretion </a:t>
            </a:r>
            <a:r>
              <a:rPr lang="en-US" altLang="en-US" sz="12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altLang="en-US" sz="1200" dirty="0">
                <a:solidFill>
                  <a:schemeClr val="tx1"/>
                </a:solidFill>
                <a:latin typeface="Calibri" panose="020F0502020204030204" pitchFamily="34" charset="0"/>
                <a:cs typeface="Calibri" panose="020F0502020204030204" pitchFamily="34" charset="0"/>
              </a:rPr>
              <a:t>Androgen production is increased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Calibri" panose="020F0502020204030204" pitchFamily="34" charset="0"/>
                <a:cs typeface="Calibri" panose="020F0502020204030204" pitchFamily="34" charset="0"/>
              </a:rPr>
              <a:t>No salt wasting (sufficient mineralocorticoid – not affected by increased ACTH)</a:t>
            </a:r>
          </a:p>
          <a:p>
            <a:endParaRPr lang="en-US" altLang="en-US" dirty="0"/>
          </a:p>
        </p:txBody>
      </p:sp>
      <p:sp>
        <p:nvSpPr>
          <p:cNvPr id="112644" name="Slide Number Placeholder 3">
            <a:extLst>
              <a:ext uri="{FF2B5EF4-FFF2-40B4-BE49-F238E27FC236}">
                <a16:creationId xmlns:a16="http://schemas.microsoft.com/office/drawing/2014/main" id="{3EA7BB42-0CCF-4398-827A-CF777FF28B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4063"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8775" indent="-230188">
              <a:spcBef>
                <a:spcPct val="30000"/>
              </a:spcBef>
              <a:defRPr sz="1200">
                <a:solidFill>
                  <a:schemeClr val="tx1"/>
                </a:solidFill>
                <a:latin typeface="Calibri" panose="020F0502020204030204" pitchFamily="34" charset="0"/>
              </a:defRPr>
            </a:lvl4pPr>
            <a:lvl5pPr marL="2093913" indent="-230188">
              <a:spcBef>
                <a:spcPct val="30000"/>
              </a:spcBef>
              <a:defRPr sz="1200">
                <a:solidFill>
                  <a:schemeClr val="tx1"/>
                </a:solidFill>
                <a:latin typeface="Calibri" panose="020F0502020204030204" pitchFamily="34" charset="0"/>
              </a:defRPr>
            </a:lvl5pPr>
            <a:lvl6pPr marL="2551113" indent="-230188" eaLnBrk="0" fontAlgn="base" hangingPunct="0">
              <a:spcBef>
                <a:spcPct val="30000"/>
              </a:spcBef>
              <a:spcAft>
                <a:spcPct val="0"/>
              </a:spcAft>
              <a:defRPr sz="1200">
                <a:solidFill>
                  <a:schemeClr val="tx1"/>
                </a:solidFill>
                <a:latin typeface="Calibri" panose="020F0502020204030204" pitchFamily="34" charset="0"/>
              </a:defRPr>
            </a:lvl6pPr>
            <a:lvl7pPr marL="3008313" indent="-230188" eaLnBrk="0" fontAlgn="base" hangingPunct="0">
              <a:spcBef>
                <a:spcPct val="30000"/>
              </a:spcBef>
              <a:spcAft>
                <a:spcPct val="0"/>
              </a:spcAft>
              <a:defRPr sz="1200">
                <a:solidFill>
                  <a:schemeClr val="tx1"/>
                </a:solidFill>
                <a:latin typeface="Calibri" panose="020F0502020204030204" pitchFamily="34" charset="0"/>
              </a:defRPr>
            </a:lvl7pPr>
            <a:lvl8pPr marL="3465513" indent="-230188" eaLnBrk="0" fontAlgn="base" hangingPunct="0">
              <a:spcBef>
                <a:spcPct val="30000"/>
              </a:spcBef>
              <a:spcAft>
                <a:spcPct val="0"/>
              </a:spcAft>
              <a:defRPr sz="1200">
                <a:solidFill>
                  <a:schemeClr val="tx1"/>
                </a:solidFill>
                <a:latin typeface="Calibri" panose="020F0502020204030204" pitchFamily="34" charset="0"/>
              </a:defRPr>
            </a:lvl8pPr>
            <a:lvl9pPr marL="3922713"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901663-550C-4ED6-B835-5428D62F92AB}" type="slidenum">
              <a:rPr lang="en-US" altLang="en-US" smtClean="0"/>
              <a:pPr>
                <a:spcBef>
                  <a:spcPct val="0"/>
                </a:spcBef>
              </a:pPr>
              <a:t>46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B8A2BEAA-C452-4B7C-ACC1-6D6E18476C5A}"/>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A3551E73-3551-4A1B-87C6-3F3BBDCC4D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err="1">
                <a:solidFill>
                  <a:schemeClr val="tx1"/>
                </a:solidFill>
                <a:latin typeface="Calibri" panose="020F0502020204030204" pitchFamily="34" charset="0"/>
                <a:cs typeface="Calibri" panose="020F0502020204030204" pitchFamily="34" charset="0"/>
              </a:rPr>
              <a:t>Nonclassic</a:t>
            </a:r>
            <a:r>
              <a:rPr lang="en-US" sz="1200" b="1" dirty="0">
                <a:solidFill>
                  <a:schemeClr val="tx1"/>
                </a:solidFill>
                <a:latin typeface="Calibri" panose="020F0502020204030204" pitchFamily="34" charset="0"/>
                <a:cs typeface="Calibri" panose="020F0502020204030204" pitchFamily="34" charset="0"/>
              </a:rPr>
              <a:t> or late-onset AGS</a:t>
            </a:r>
          </a:p>
          <a:p>
            <a:r>
              <a:rPr lang="en-US" altLang="en-US" sz="1200" dirty="0">
                <a:latin typeface="Calibri" panose="020F0502020204030204" pitchFamily="34" charset="0"/>
                <a:cs typeface="Calibri" panose="020F0502020204030204" pitchFamily="34" charset="0"/>
              </a:rPr>
              <a:t>Partial deficiency in 21-hydroxylase function</a:t>
            </a:r>
          </a:p>
          <a:p>
            <a:r>
              <a:rPr lang="en-US" altLang="en-US" sz="1200" dirty="0">
                <a:latin typeface="Calibri" panose="020F0502020204030204" pitchFamily="34" charset="0"/>
                <a:cs typeface="Calibri" panose="020F0502020204030204" pitchFamily="34" charset="0"/>
              </a:rPr>
              <a:t>cannot be diagnosed with routine newborn screening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Calibri" panose="020F0502020204030204" pitchFamily="34" charset="0"/>
                <a:cs typeface="Calibri" panose="020F0502020204030204" pitchFamily="34" charset="0"/>
              </a:rPr>
              <a:t>Late-onset AGS is caused by combined heterozygosity of a "mild" and a "severe mutation" (or two "mild mutations“) in the 21-hydroxylase gene </a:t>
            </a:r>
            <a:r>
              <a:rPr lang="en-US" altLang="en-US" sz="1200" i="1" dirty="0">
                <a:latin typeface="Calibri" panose="020F0502020204030204" pitchFamily="34" charset="0"/>
                <a:cs typeface="Calibri" panose="020F0502020204030204" pitchFamily="34" charset="0"/>
              </a:rPr>
              <a:t>CYP21A2</a:t>
            </a:r>
            <a:r>
              <a:rPr lang="en-US" altLang="en-US" sz="1200" dirty="0">
                <a:latin typeface="Calibri" panose="020F0502020204030204" pitchFamily="34" charset="0"/>
                <a:cs typeface="Calibri" panose="020F0502020204030204" pitchFamily="34" charset="0"/>
              </a:rPr>
              <a:t> (&gt;90%) or 21-beta-hydroxylase </a:t>
            </a:r>
            <a:r>
              <a:rPr lang="en-US" altLang="en-US" sz="1200">
                <a:latin typeface="Calibri" panose="020F0502020204030204" pitchFamily="34" charset="0"/>
                <a:cs typeface="Calibri" panose="020F0502020204030204" pitchFamily="34" charset="0"/>
              </a:rPr>
              <a:t>gene </a:t>
            </a:r>
            <a:r>
              <a:rPr lang="en-US" altLang="en-US" sz="1200" i="1">
                <a:latin typeface="Calibri" panose="020F0502020204030204" pitchFamily="34" charset="0"/>
                <a:cs typeface="Calibri" panose="020F0502020204030204" pitchFamily="34" charset="0"/>
              </a:rPr>
              <a:t>CYP</a:t>
            </a:r>
            <a:r>
              <a:rPr lang="en-US" altLang="en-US" sz="1200" i="1" dirty="0">
                <a:latin typeface="Calibri" panose="020F0502020204030204" pitchFamily="34" charset="0"/>
                <a:cs typeface="Calibri" panose="020F0502020204030204" pitchFamily="34" charset="0"/>
              </a:rPr>
              <a:t>1</a:t>
            </a:r>
            <a:r>
              <a:rPr lang="en-US" altLang="en-US" sz="1200" i="1">
                <a:latin typeface="Calibri" panose="020F0502020204030204" pitchFamily="34" charset="0"/>
                <a:cs typeface="Calibri" panose="020F0502020204030204" pitchFamily="34" charset="0"/>
              </a:rPr>
              <a:t>1B1 </a:t>
            </a:r>
            <a:r>
              <a:rPr lang="en-US" altLang="en-US" sz="1200" dirty="0">
                <a:latin typeface="Calibri" panose="020F0502020204030204" pitchFamily="34" charset="0"/>
                <a:cs typeface="Calibri" panose="020F0502020204030204" pitchFamily="34" charset="0"/>
              </a:rPr>
              <a:t>(5-8%).</a:t>
            </a:r>
          </a:p>
          <a:p>
            <a:endParaRPr lang="en-US" altLang="en-US" dirty="0"/>
          </a:p>
        </p:txBody>
      </p:sp>
      <p:sp>
        <p:nvSpPr>
          <p:cNvPr id="114692" name="Slide Number Placeholder 3">
            <a:extLst>
              <a:ext uri="{FF2B5EF4-FFF2-40B4-BE49-F238E27FC236}">
                <a16:creationId xmlns:a16="http://schemas.microsoft.com/office/drawing/2014/main" id="{F410799D-8959-4AEC-84FF-CDCD24BC1A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D84C3F-07E2-4944-A4D4-7DABC8834185}" type="slidenum">
              <a:rPr lang="en-US" altLang="en-US" smtClean="0">
                <a:latin typeface="Calibri" panose="020F0502020204030204" pitchFamily="34" charset="0"/>
              </a:rPr>
              <a:pPr/>
              <a:t>47</a:t>
            </a:fld>
            <a:endParaRPr lang="en-US" altLang="en-US">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CED26E6-95AC-477A-99BA-5FD74A9E06B3}"/>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7E5222-579E-4F48-B291-063A16361F2B}"/>
              </a:ext>
            </a:extLst>
          </p:cNvPr>
          <p:cNvSpPr>
            <a:spLocks noGrp="1"/>
          </p:cNvSpPr>
          <p:nvPr>
            <p:ph type="body" idx="1"/>
          </p:nvPr>
        </p:nvSpPr>
        <p:spPr/>
        <p:txBody>
          <a:bodyPr>
            <a:normAutofit fontScale="92500"/>
          </a:bodyPr>
          <a:lstStyle/>
          <a:p>
            <a:pPr marL="731520" lvl="1" indent="-457200" eaLnBrk="1" fontAlgn="auto" hangingPunct="1">
              <a:spcAft>
                <a:spcPts val="0"/>
              </a:spcAft>
              <a:buFont typeface="Arial" panose="020B0604020202020204" pitchFamily="34" charset="0"/>
              <a:buChar char="•"/>
              <a:defRPr/>
            </a:pPr>
            <a:r>
              <a:rPr lang="en-US" sz="2200" b="1" dirty="0">
                <a:solidFill>
                  <a:srgbClr val="FF0000"/>
                </a:solidFill>
              </a:rPr>
              <a:t>Diffuse hyperplasia </a:t>
            </a:r>
            <a:r>
              <a:rPr lang="en-US" sz="2200" dirty="0"/>
              <a:t>– </a:t>
            </a:r>
            <a:r>
              <a:rPr lang="en-US" sz="2200" b="1" dirty="0">
                <a:solidFill>
                  <a:schemeClr val="tx1"/>
                </a:solidFill>
              </a:rPr>
              <a:t>ACTH-dependent </a:t>
            </a:r>
            <a:r>
              <a:rPr lang="en-US" sz="2200" dirty="0"/>
              <a:t>Cushing syndrome </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Gross </a:t>
            </a:r>
            <a:r>
              <a:rPr lang="en-US" sz="2200" dirty="0"/>
              <a:t>– Both glands enlarged, weighing up to 30 grams with diffusely thickened and variably nodular cortex – brown areas show depletion of lipid</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Microscopic</a:t>
            </a:r>
            <a:r>
              <a:rPr lang="en-US" sz="2200" dirty="0"/>
              <a:t> – Expanded “lipid-poor” zona reticularis with compact, eosinophilic cells, surrounded by an outer zone of vacuolated “lipid-rich” cells (any nodules are “lipid-rich”)</a:t>
            </a:r>
          </a:p>
          <a:p>
            <a:pPr>
              <a:defRPr/>
            </a:pPr>
            <a:endParaRPr lang="en-US" dirty="0"/>
          </a:p>
        </p:txBody>
      </p:sp>
      <p:sp>
        <p:nvSpPr>
          <p:cNvPr id="116740" name="Slide Number Placeholder 3">
            <a:extLst>
              <a:ext uri="{FF2B5EF4-FFF2-40B4-BE49-F238E27FC236}">
                <a16:creationId xmlns:a16="http://schemas.microsoft.com/office/drawing/2014/main" id="{DA26CBB3-86E1-4FFD-B138-0B48565E7D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E1FA0B-B675-49B1-965A-B2590DA248C6}" type="slidenum">
              <a:rPr lang="en-US" altLang="en-US" smtClean="0">
                <a:latin typeface="Calibri" panose="020F0502020204030204" pitchFamily="34" charset="0"/>
              </a:rPr>
              <a:pPr/>
              <a:t>49</a:t>
            </a:fld>
            <a:endParaRPr lang="en-US"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50</a:t>
            </a:fld>
            <a:endParaRPr lang="en-US"/>
          </a:p>
        </p:txBody>
      </p:sp>
    </p:spTree>
    <p:extLst>
      <p:ext uri="{BB962C8B-B14F-4D97-AF65-F5344CB8AC3E}">
        <p14:creationId xmlns:p14="http://schemas.microsoft.com/office/powerpoint/2010/main" val="1801445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526A2-0320-4C84-AE8B-4CDAABE06CE1}" type="slidenum">
              <a:rPr lang="en-US" smtClean="0"/>
              <a:t>51</a:t>
            </a:fld>
            <a:endParaRPr lang="en-US"/>
          </a:p>
        </p:txBody>
      </p:sp>
    </p:spTree>
    <p:extLst>
      <p:ext uri="{BB962C8B-B14F-4D97-AF65-F5344CB8AC3E}">
        <p14:creationId xmlns:p14="http://schemas.microsoft.com/office/powerpoint/2010/main" val="260304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power histology of the adrenal cortex</a:t>
            </a:r>
          </a:p>
        </p:txBody>
      </p:sp>
      <p:sp>
        <p:nvSpPr>
          <p:cNvPr id="4" name="Slide Number Placeholder 3"/>
          <p:cNvSpPr>
            <a:spLocks noGrp="1"/>
          </p:cNvSpPr>
          <p:nvPr>
            <p:ph type="sldNum" sz="quarter" idx="5"/>
          </p:nvPr>
        </p:nvSpPr>
        <p:spPr/>
        <p:txBody>
          <a:bodyPr/>
          <a:lstStyle/>
          <a:p>
            <a:fld id="{0F1BEC75-CF51-4E3C-8821-348721F6E7D7}" type="slidenum">
              <a:rPr lang="en-US" smtClean="0"/>
              <a:t>7</a:t>
            </a:fld>
            <a:endParaRPr lang="en-US"/>
          </a:p>
        </p:txBody>
      </p:sp>
    </p:spTree>
    <p:extLst>
      <p:ext uri="{BB962C8B-B14F-4D97-AF65-F5344CB8AC3E}">
        <p14:creationId xmlns:p14="http://schemas.microsoft.com/office/powerpoint/2010/main" val="4157362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ta Serif Office Pro"/>
              </a:rPr>
              <a:t>The cortex and medulla are enclosed in a common </a:t>
            </a:r>
            <a:r>
              <a:rPr lang="en-US" b="1" i="0" dirty="0">
                <a:solidFill>
                  <a:srgbClr val="000000"/>
                </a:solidFill>
                <a:effectLst/>
                <a:latin typeface="Meta Serif Office Pro"/>
              </a:rPr>
              <a:t>connective tissue capsule.</a:t>
            </a:r>
          </a:p>
          <a:p>
            <a:endParaRPr lang="en-US" b="0" i="0" dirty="0">
              <a:solidFill>
                <a:srgbClr val="000000"/>
              </a:solidFill>
              <a:effectLst/>
              <a:latin typeface="Meta Serif Office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a Serif Office Pro"/>
              </a:rPr>
              <a:t>The adrenal cortex has three zones, which are histologically distinct.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a Serif Office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a Serif Office Pro"/>
              </a:rPr>
              <a:t>The </a:t>
            </a:r>
            <a:r>
              <a:rPr lang="en-US" b="1" i="0" dirty="0">
                <a:solidFill>
                  <a:srgbClr val="000000"/>
                </a:solidFill>
                <a:effectLst/>
                <a:latin typeface="Meta Serif Office Pro"/>
              </a:rPr>
              <a:t>zona glomerulosa,</a:t>
            </a:r>
            <a:r>
              <a:rPr lang="en-US" b="0" i="0" dirty="0">
                <a:solidFill>
                  <a:srgbClr val="000000"/>
                </a:solidFill>
                <a:effectLst/>
                <a:latin typeface="Meta Serif Office Pro"/>
              </a:rPr>
              <a:t> just under the capsule, represents 10%-15% of the cortex and is made of closely packed, rounded clusters of parenchymal cells that produce </a:t>
            </a:r>
            <a:r>
              <a:rPr lang="en-US" b="0" i="1" dirty="0">
                <a:solidFill>
                  <a:srgbClr val="000000"/>
                </a:solidFill>
                <a:effectLst/>
                <a:latin typeface="Meta Serif Office Pro"/>
              </a:rPr>
              <a:t>mineralocorticoids,</a:t>
            </a:r>
            <a:r>
              <a:rPr lang="en-US" b="0" i="0" dirty="0">
                <a:solidFill>
                  <a:srgbClr val="000000"/>
                </a:solidFill>
                <a:effectLst/>
                <a:latin typeface="Meta Serif Office Pro"/>
              </a:rPr>
              <a:t> mainly </a:t>
            </a:r>
            <a:r>
              <a:rPr lang="en-US" b="0" i="1" dirty="0">
                <a:solidFill>
                  <a:srgbClr val="000000"/>
                </a:solidFill>
                <a:effectLst/>
                <a:latin typeface="Meta Serif Office Pro"/>
              </a:rPr>
              <a:t>aldosterone.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a Serif Office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a Serif Office Pro"/>
              </a:rPr>
              <a:t>The middle </a:t>
            </a:r>
            <a:r>
              <a:rPr lang="en-US" b="1" i="0" dirty="0">
                <a:solidFill>
                  <a:srgbClr val="000000"/>
                </a:solidFill>
                <a:effectLst/>
                <a:latin typeface="Meta Serif Office Pro"/>
              </a:rPr>
              <a:t>zona fasciculata,</a:t>
            </a:r>
            <a:r>
              <a:rPr lang="en-US" b="0" i="0" dirty="0">
                <a:solidFill>
                  <a:srgbClr val="000000"/>
                </a:solidFill>
                <a:effectLst/>
                <a:latin typeface="Meta Serif Office Pro"/>
              </a:rPr>
              <a:t> forming up to 75% of the cortex, consists mainly of radially oriented cords of polyhedral cells in close relation to </a:t>
            </a:r>
            <a:r>
              <a:rPr lang="en-US" b="1" i="0" dirty="0">
                <a:solidFill>
                  <a:srgbClr val="000000"/>
                </a:solidFill>
                <a:effectLst/>
                <a:latin typeface="Meta Serif Office Pro"/>
              </a:rPr>
              <a:t>sinusoidal fenestrated capillaries.</a:t>
            </a:r>
            <a:r>
              <a:rPr lang="en-US" b="0" i="0" dirty="0">
                <a:solidFill>
                  <a:srgbClr val="000000"/>
                </a:solidFill>
                <a:effectLst/>
                <a:latin typeface="Meta Serif Office Pro"/>
              </a:rPr>
              <a:t> These cells contain many lipid droplets, so they appear washed out and are called </a:t>
            </a:r>
            <a:r>
              <a:rPr lang="en-US" b="1" i="0" dirty="0" err="1">
                <a:solidFill>
                  <a:srgbClr val="000000"/>
                </a:solidFill>
                <a:effectLst/>
                <a:latin typeface="Meta Serif Office Pro"/>
              </a:rPr>
              <a:t>spongiocytes</a:t>
            </a:r>
            <a:r>
              <a:rPr lang="en-US" b="1" i="0" dirty="0">
                <a:solidFill>
                  <a:srgbClr val="000000"/>
                </a:solidFill>
                <a:effectLst/>
                <a:latin typeface="Meta Serif Office Pro"/>
              </a:rPr>
              <a:t>.</a:t>
            </a:r>
            <a:r>
              <a:rPr lang="en-US" b="0" i="0" dirty="0">
                <a:solidFill>
                  <a:srgbClr val="000000"/>
                </a:solidFill>
                <a:effectLst/>
                <a:latin typeface="Meta Serif Office Pro"/>
              </a:rPr>
              <a:t> They are the main source of </a:t>
            </a:r>
            <a:r>
              <a:rPr lang="en-US" b="0" i="1" dirty="0">
                <a:solidFill>
                  <a:srgbClr val="000000"/>
                </a:solidFill>
                <a:effectLst/>
                <a:latin typeface="Meta Serif Office Pro"/>
              </a:rPr>
              <a:t>steroid hormones</a:t>
            </a:r>
            <a:r>
              <a:rPr lang="en-US" b="0" i="0" dirty="0">
                <a:solidFill>
                  <a:srgbClr val="000000"/>
                </a:solidFill>
                <a:effectLst/>
                <a:latin typeface="Meta Serif Office Pro"/>
              </a:rPr>
              <a:t> such as cortisol, although to a lesser degree, they also produce </a:t>
            </a:r>
            <a:r>
              <a:rPr lang="en-US" b="0" i="1" dirty="0">
                <a:solidFill>
                  <a:srgbClr val="000000"/>
                </a:solidFill>
                <a:effectLst/>
                <a:latin typeface="Meta Serif Office Pro"/>
              </a:rPr>
              <a:t>androgens.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a Serif Office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eta Serif Office Pro"/>
              </a:rPr>
              <a:t>The thin innermost </a:t>
            </a:r>
            <a:r>
              <a:rPr lang="en-US" b="1" i="0" dirty="0">
                <a:solidFill>
                  <a:srgbClr val="000000"/>
                </a:solidFill>
                <a:effectLst/>
                <a:latin typeface="Meta Serif Office Pro"/>
              </a:rPr>
              <a:t>zona reticularis</a:t>
            </a:r>
            <a:r>
              <a:rPr lang="en-US" b="0" i="0" dirty="0">
                <a:solidFill>
                  <a:srgbClr val="000000"/>
                </a:solidFill>
                <a:effectLst/>
                <a:latin typeface="Meta Serif Office Pro"/>
              </a:rPr>
              <a:t> makes up 5%-10% of the cortex. Its smaller, more acidophilic parenchymal cells are arranged as an anastomosing network of short cords with intervening sinusoidal capillaries. These cells synthesize </a:t>
            </a:r>
            <a:r>
              <a:rPr lang="en-US" b="0" i="1" dirty="0">
                <a:solidFill>
                  <a:srgbClr val="000000"/>
                </a:solidFill>
                <a:effectLst/>
                <a:latin typeface="Meta Serif Office Pro"/>
              </a:rPr>
              <a:t>androgens</a:t>
            </a:r>
            <a:r>
              <a:rPr lang="en-US" b="0" i="0" dirty="0">
                <a:solidFill>
                  <a:srgbClr val="000000"/>
                </a:solidFill>
                <a:effectLst/>
                <a:latin typeface="Meta Serif Office Pro"/>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Meta Serif Office Pro"/>
            </a:endParaRPr>
          </a:p>
        </p:txBody>
      </p:sp>
      <p:sp>
        <p:nvSpPr>
          <p:cNvPr id="4" name="Slide Number Placeholder 3"/>
          <p:cNvSpPr>
            <a:spLocks noGrp="1"/>
          </p:cNvSpPr>
          <p:nvPr>
            <p:ph type="sldNum" sz="quarter" idx="5"/>
          </p:nvPr>
        </p:nvSpPr>
        <p:spPr/>
        <p:txBody>
          <a:bodyPr/>
          <a:lstStyle/>
          <a:p>
            <a:fld id="{0F1BEC75-CF51-4E3C-8821-348721F6E7D7}" type="slidenum">
              <a:rPr lang="en-US" smtClean="0"/>
              <a:t>8</a:t>
            </a:fld>
            <a:endParaRPr lang="en-US"/>
          </a:p>
        </p:txBody>
      </p:sp>
    </p:spTree>
    <p:extLst>
      <p:ext uri="{BB962C8B-B14F-4D97-AF65-F5344CB8AC3E}">
        <p14:creationId xmlns:p14="http://schemas.microsoft.com/office/powerpoint/2010/main" val="3418608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eta Serif Office Pro"/>
              </a:rPr>
              <a:t>The medulla contains cords or nests of polyhedral </a:t>
            </a:r>
            <a:r>
              <a:rPr lang="en-US" b="1" i="0" dirty="0">
                <a:solidFill>
                  <a:srgbClr val="000000"/>
                </a:solidFill>
                <a:effectLst/>
                <a:latin typeface="Meta Serif Office Pro"/>
              </a:rPr>
              <a:t>chromaffin cells</a:t>
            </a:r>
            <a:r>
              <a:rPr lang="en-US" b="0" i="0" dirty="0">
                <a:solidFill>
                  <a:srgbClr val="000000"/>
                </a:solidFill>
                <a:effectLst/>
                <a:latin typeface="Meta Serif Office Pro"/>
              </a:rPr>
              <a:t> surrounded by fenestrated capillaries. Developmentally, they are modified postganglionic sympathetic neurons that produce two classes of </a:t>
            </a:r>
            <a:r>
              <a:rPr lang="en-US" b="0" i="1" dirty="0">
                <a:solidFill>
                  <a:srgbClr val="000000"/>
                </a:solidFill>
                <a:effectLst/>
                <a:latin typeface="Meta Serif Office Pro"/>
              </a:rPr>
              <a:t>catecholamines.  </a:t>
            </a:r>
            <a:r>
              <a:rPr lang="en-US" b="0" i="0" dirty="0">
                <a:solidFill>
                  <a:srgbClr val="000000"/>
                </a:solidFill>
                <a:effectLst/>
                <a:latin typeface="Meta Serif Office Pro"/>
              </a:rPr>
              <a:t>In humans, the same chromaffin cell typically includes both hormones (epinephrine and norepinephrine). </a:t>
            </a:r>
          </a:p>
          <a:p>
            <a:endParaRPr lang="en-US" b="0" i="0" dirty="0">
              <a:solidFill>
                <a:srgbClr val="000000"/>
              </a:solidFill>
              <a:effectLst/>
              <a:latin typeface="Meta Serif Office Pro"/>
            </a:endParaRPr>
          </a:p>
          <a:p>
            <a:r>
              <a:rPr lang="en-US" b="0" i="1" dirty="0">
                <a:solidFill>
                  <a:srgbClr val="000000"/>
                </a:solidFill>
                <a:effectLst/>
                <a:latin typeface="Meta Serif Office Pro"/>
              </a:rPr>
              <a:t>Preganglionic sympathetic neurons</a:t>
            </a:r>
            <a:r>
              <a:rPr lang="en-US" b="0" i="0" dirty="0">
                <a:solidFill>
                  <a:srgbClr val="000000"/>
                </a:solidFill>
                <a:effectLst/>
                <a:latin typeface="Meta Serif Office Pro"/>
              </a:rPr>
              <a:t> regulate their secretion.</a:t>
            </a:r>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9</a:t>
            </a:fld>
            <a:endParaRPr lang="en-US"/>
          </a:p>
        </p:txBody>
      </p:sp>
    </p:spTree>
    <p:extLst>
      <p:ext uri="{BB962C8B-B14F-4D97-AF65-F5344CB8AC3E}">
        <p14:creationId xmlns:p14="http://schemas.microsoft.com/office/powerpoint/2010/main" val="1596109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Helvetica" panose="020B0604020202020204" pitchFamily="34" charset="0"/>
              </a:rPr>
              <a:t>Cushing syndrome occurs when your body has too much of the hormone cortisol over time. Excess cortisol causes some of the hallmark signs of Cushing syndrome — a fatty hump between your shoulders, a rounded face, and pink or purple stretch marks on your skin. Cushing syndrome can also result in high blood pressure, bone loss and, on occasion, type 2 diabetes.</a:t>
            </a:r>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12</a:t>
            </a:fld>
            <a:endParaRPr lang="en-US"/>
          </a:p>
        </p:txBody>
      </p:sp>
    </p:spTree>
    <p:extLst>
      <p:ext uri="{BB962C8B-B14F-4D97-AF65-F5344CB8AC3E}">
        <p14:creationId xmlns:p14="http://schemas.microsoft.com/office/powerpoint/2010/main" val="377564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11111"/>
                </a:solidFill>
                <a:effectLst/>
                <a:latin typeface="Helvetica" panose="020B0604020202020204" pitchFamily="34" charset="0"/>
              </a:rPr>
              <a:t>Common signs and symptoms of Cushing syndrome</a:t>
            </a:r>
          </a:p>
          <a:p>
            <a:pPr algn="l">
              <a:buFont typeface="Arial" panose="020B0604020202020204" pitchFamily="34" charset="0"/>
              <a:buChar char="•"/>
            </a:pPr>
            <a:r>
              <a:rPr lang="en-US" b="0" i="0" dirty="0">
                <a:solidFill>
                  <a:srgbClr val="111111"/>
                </a:solidFill>
                <a:effectLst/>
                <a:latin typeface="Helvetica" panose="020B0604020202020204" pitchFamily="34" charset="0"/>
              </a:rPr>
              <a:t>Weight gain and fatty tissue deposits, particularly around the midsection and upper back, in the face (moon face), and between the shoulders (buffalo hump)</a:t>
            </a:r>
          </a:p>
          <a:p>
            <a:pPr algn="l">
              <a:buFont typeface="Arial" panose="020B0604020202020204" pitchFamily="34" charset="0"/>
              <a:buChar char="•"/>
            </a:pPr>
            <a:r>
              <a:rPr lang="en-US" b="0" i="0" dirty="0">
                <a:solidFill>
                  <a:srgbClr val="111111"/>
                </a:solidFill>
                <a:effectLst/>
                <a:latin typeface="Helvetica" panose="020B0604020202020204" pitchFamily="34" charset="0"/>
              </a:rPr>
              <a:t>Pink or purple stretch marks (striae) on the skin of the abdomen, thighs, breasts and arms</a:t>
            </a:r>
          </a:p>
          <a:p>
            <a:pPr algn="l">
              <a:buFont typeface="Arial" panose="020B0604020202020204" pitchFamily="34" charset="0"/>
              <a:buChar char="•"/>
            </a:pPr>
            <a:r>
              <a:rPr lang="en-US" b="0" i="0" dirty="0">
                <a:solidFill>
                  <a:srgbClr val="111111"/>
                </a:solidFill>
                <a:effectLst/>
                <a:latin typeface="Helvetica" panose="020B0604020202020204" pitchFamily="34" charset="0"/>
              </a:rPr>
              <a:t>Thinning, fragile skin that bruises easily</a:t>
            </a:r>
          </a:p>
          <a:p>
            <a:pPr algn="l">
              <a:buFont typeface="Arial" panose="020B0604020202020204" pitchFamily="34" charset="0"/>
              <a:buChar char="•"/>
            </a:pPr>
            <a:r>
              <a:rPr lang="en-US" b="0" i="0" dirty="0">
                <a:solidFill>
                  <a:srgbClr val="111111"/>
                </a:solidFill>
                <a:effectLst/>
                <a:latin typeface="Helvetica" panose="020B0604020202020204" pitchFamily="34" charset="0"/>
              </a:rPr>
              <a:t>Slow healing of cuts, insect bites and infections</a:t>
            </a:r>
          </a:p>
          <a:p>
            <a:pPr algn="l">
              <a:buFont typeface="Arial" panose="020B0604020202020204" pitchFamily="34" charset="0"/>
              <a:buChar char="•"/>
            </a:pPr>
            <a:r>
              <a:rPr lang="en-US" b="0" i="0" dirty="0">
                <a:solidFill>
                  <a:srgbClr val="111111"/>
                </a:solidFill>
                <a:effectLst/>
                <a:latin typeface="Helvetica" panose="020B0604020202020204" pitchFamily="34" charset="0"/>
              </a:rPr>
              <a:t>Acne</a:t>
            </a:r>
          </a:p>
          <a:p>
            <a:endParaRPr lang="en-US" dirty="0"/>
          </a:p>
          <a:p>
            <a:pPr algn="l"/>
            <a:r>
              <a:rPr lang="en-US" b="1" i="0" dirty="0">
                <a:solidFill>
                  <a:srgbClr val="111111"/>
                </a:solidFill>
                <a:effectLst/>
                <a:latin typeface="Helvetica" panose="020B0604020202020204" pitchFamily="34" charset="0"/>
              </a:rPr>
              <a:t>Signs and symptoms women with Cushing syndrome may experience</a:t>
            </a:r>
          </a:p>
          <a:p>
            <a:pPr algn="l">
              <a:buFont typeface="Arial" panose="020B0604020202020204" pitchFamily="34" charset="0"/>
              <a:buChar char="•"/>
            </a:pPr>
            <a:r>
              <a:rPr lang="en-US" b="0" i="0" dirty="0">
                <a:solidFill>
                  <a:srgbClr val="111111"/>
                </a:solidFill>
                <a:effectLst/>
                <a:latin typeface="Helvetica" panose="020B0604020202020204" pitchFamily="34" charset="0"/>
              </a:rPr>
              <a:t>Thicker or more visible body and facial hair (hirsutism)</a:t>
            </a:r>
          </a:p>
          <a:p>
            <a:pPr algn="l">
              <a:buFont typeface="Arial" panose="020B0604020202020204" pitchFamily="34" charset="0"/>
              <a:buChar char="•"/>
            </a:pPr>
            <a:r>
              <a:rPr lang="en-US" b="0" i="0" dirty="0">
                <a:solidFill>
                  <a:srgbClr val="111111"/>
                </a:solidFill>
                <a:effectLst/>
                <a:latin typeface="Helvetica" panose="020B0604020202020204" pitchFamily="34" charset="0"/>
              </a:rPr>
              <a:t>Irregular or absent menstrual periods</a:t>
            </a:r>
          </a:p>
          <a:p>
            <a:pPr algn="l">
              <a:buFont typeface="Arial" panose="020B0604020202020204" pitchFamily="34" charset="0"/>
              <a:buChar char="•"/>
            </a:pPr>
            <a:endParaRPr lang="en-US" b="0" i="0" dirty="0">
              <a:solidFill>
                <a:srgbClr val="111111"/>
              </a:solidFill>
              <a:effectLst/>
              <a:latin typeface="Helvetica" panose="020B0604020202020204" pitchFamily="34" charset="0"/>
            </a:endParaRPr>
          </a:p>
          <a:p>
            <a:pPr algn="l"/>
            <a:r>
              <a:rPr lang="en-US" b="1" i="0" dirty="0">
                <a:solidFill>
                  <a:srgbClr val="111111"/>
                </a:solidFill>
                <a:effectLst/>
                <a:latin typeface="Helvetica" panose="020B0604020202020204" pitchFamily="34" charset="0"/>
              </a:rPr>
              <a:t>Signs and symptoms men with Cushing syndrome may experience</a:t>
            </a:r>
          </a:p>
          <a:p>
            <a:pPr algn="l">
              <a:buFont typeface="Arial" panose="020B0604020202020204" pitchFamily="34" charset="0"/>
              <a:buChar char="•"/>
            </a:pPr>
            <a:r>
              <a:rPr lang="en-US" b="0" i="0" dirty="0">
                <a:solidFill>
                  <a:srgbClr val="111111"/>
                </a:solidFill>
                <a:effectLst/>
                <a:latin typeface="Helvetica" panose="020B0604020202020204" pitchFamily="34" charset="0"/>
              </a:rPr>
              <a:t>Decreased sex drive</a:t>
            </a:r>
          </a:p>
          <a:p>
            <a:pPr algn="l">
              <a:buFont typeface="Arial" panose="020B0604020202020204" pitchFamily="34" charset="0"/>
              <a:buChar char="•"/>
            </a:pPr>
            <a:r>
              <a:rPr lang="en-US" b="0" i="0" dirty="0">
                <a:solidFill>
                  <a:srgbClr val="111111"/>
                </a:solidFill>
                <a:effectLst/>
                <a:latin typeface="Helvetica" panose="020B0604020202020204" pitchFamily="34" charset="0"/>
              </a:rPr>
              <a:t>Decreased fertility</a:t>
            </a:r>
          </a:p>
          <a:p>
            <a:pPr algn="l">
              <a:buFont typeface="Arial" panose="020B0604020202020204" pitchFamily="34" charset="0"/>
              <a:buChar char="•"/>
            </a:pPr>
            <a:r>
              <a:rPr lang="en-US" b="0" i="0" dirty="0">
                <a:solidFill>
                  <a:srgbClr val="111111"/>
                </a:solidFill>
                <a:effectLst/>
                <a:latin typeface="Helvetica" panose="020B0604020202020204" pitchFamily="34" charset="0"/>
              </a:rPr>
              <a:t>Erectile dysfunction</a:t>
            </a: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13</a:t>
            </a:fld>
            <a:endParaRPr lang="en-US"/>
          </a:p>
        </p:txBody>
      </p:sp>
    </p:spTree>
    <p:extLst>
      <p:ext uri="{BB962C8B-B14F-4D97-AF65-F5344CB8AC3E}">
        <p14:creationId xmlns:p14="http://schemas.microsoft.com/office/powerpoint/2010/main" val="356345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Exogenous:  </a:t>
            </a:r>
            <a:r>
              <a:rPr lang="en-US" b="0" i="0" dirty="0">
                <a:solidFill>
                  <a:srgbClr val="111111"/>
                </a:solidFill>
                <a:effectLst/>
                <a:latin typeface="Helvetica" panose="020B0604020202020204" pitchFamily="34" charset="0"/>
              </a:rPr>
              <a:t>Cushing syndrome can develop from taking oral corticosteroid medications, such as prednisone, in high doses over time. It's also possible to develop Cushing syndrome from injectable corticosteroids — for example, repeated injections for joint pain, bursitis and back pain. Inhaled steroid medicines for asthma and steroid skin creams used for skin disorders such as eczema are generally less likely to cause Cushing syndrome than are oral corticosteroids.</a:t>
            </a:r>
          </a:p>
          <a:p>
            <a:endParaRPr lang="en-US" b="0" i="0" dirty="0">
              <a:solidFill>
                <a:srgbClr val="111111"/>
              </a:solidFill>
              <a:effectLst/>
              <a:latin typeface="Helvetica" panose="020B0604020202020204" pitchFamily="34" charset="0"/>
            </a:endParaRPr>
          </a:p>
          <a:p>
            <a:r>
              <a:rPr lang="en-US" b="0" i="0" dirty="0">
                <a:solidFill>
                  <a:srgbClr val="111111"/>
                </a:solidFill>
                <a:effectLst/>
                <a:latin typeface="Helvetica" panose="020B0604020202020204" pitchFamily="34" charset="0"/>
              </a:rPr>
              <a:t>Endogenous:  can be due to your body producing either too much cortisol or too much adrenocorticotropic hormone (ACTH), which regulates cortisol production.</a:t>
            </a:r>
          </a:p>
          <a:p>
            <a:pPr marL="171450" indent="-171450" algn="l">
              <a:buFont typeface="Arial" panose="020B0604020202020204" pitchFamily="34" charset="0"/>
              <a:buChar char="•"/>
            </a:pPr>
            <a:r>
              <a:rPr lang="en-US" b="1" i="0" dirty="0">
                <a:solidFill>
                  <a:srgbClr val="111111"/>
                </a:solidFill>
                <a:effectLst/>
                <a:latin typeface="Helvetica" panose="020B0604020202020204" pitchFamily="34" charset="0"/>
              </a:rPr>
              <a:t>A pituitary gland tumor (pituitary adenoma).</a:t>
            </a:r>
            <a:r>
              <a:rPr lang="en-US" b="0" i="0" dirty="0">
                <a:solidFill>
                  <a:srgbClr val="111111"/>
                </a:solidFill>
                <a:effectLst/>
                <a:latin typeface="Helvetica" panose="020B0604020202020204" pitchFamily="34" charset="0"/>
              </a:rPr>
              <a:t> Cushing disease. It occurs much more often in women and is the most common form of endogenous Cushing syndrome.</a:t>
            </a:r>
          </a:p>
          <a:p>
            <a:pPr marL="171450" indent="-171450" algn="l">
              <a:buFont typeface="Arial" panose="020B0604020202020204" pitchFamily="34" charset="0"/>
              <a:buChar char="•"/>
            </a:pPr>
            <a:r>
              <a:rPr lang="en-US" b="1" i="0" dirty="0">
                <a:solidFill>
                  <a:srgbClr val="111111"/>
                </a:solidFill>
                <a:effectLst/>
                <a:latin typeface="Helvetica" panose="020B0604020202020204" pitchFamily="34" charset="0"/>
              </a:rPr>
              <a:t>An ACTH-secreting tumor.</a:t>
            </a:r>
            <a:r>
              <a:rPr lang="en-US" b="0" i="0" dirty="0">
                <a:solidFill>
                  <a:srgbClr val="111111"/>
                </a:solidFill>
                <a:effectLst/>
                <a:latin typeface="Helvetica" panose="020B0604020202020204" pitchFamily="34" charset="0"/>
              </a:rPr>
              <a:t> Rarely, a tumor that develops in an organ that normally doesn't produce ACTH will begin to secrete this hormone in excess. These tumors, which can be noncancerous (benign) or cancerous (malignant), are usually found in the lungs, pancreas, thyroid or thymus gland.</a:t>
            </a:r>
          </a:p>
          <a:p>
            <a:endParaRPr lang="en-US" b="0" i="0" dirty="0">
              <a:solidFill>
                <a:srgbClr val="111111"/>
              </a:solidFill>
              <a:effectLs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F1BEC75-CF51-4E3C-8821-348721F6E7D7}" type="slidenum">
              <a:rPr lang="en-US" smtClean="0"/>
              <a:t>15</a:t>
            </a:fld>
            <a:endParaRPr lang="en-US"/>
          </a:p>
        </p:txBody>
      </p:sp>
    </p:spTree>
    <p:extLst>
      <p:ext uri="{BB962C8B-B14F-4D97-AF65-F5344CB8AC3E}">
        <p14:creationId xmlns:p14="http://schemas.microsoft.com/office/powerpoint/2010/main" val="1075790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6B4B-140D-45D0-8186-8B363083C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08892-2831-4D2F-8AC3-C7AADE788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AD8B43-A449-435B-980F-BCC343C1F8D6}"/>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04828613-2BBA-44A5-B7AA-DD14CF0E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4A16-3A89-4F79-94AB-E830948CBAD1}"/>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2248805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88F8F-D88C-465E-A3FB-4A9A796D0A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3EF384-CC96-41E8-B2D2-647D4727A9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1AEF0-FCB6-4A2E-8687-ECB104962B58}"/>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51A962F5-07E0-4EFC-B10D-68579C7CE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7BB05-A1BF-446F-96F5-1EF054ABA46B}"/>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37147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30351-0B26-41D1-9796-1D71A4E733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2EBA5B-3612-4AA9-AEDD-8963E837D9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94FDB-99A9-4AFA-A3ED-940271307652}"/>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13F4A088-3473-4C66-A341-EA690DD17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405CE-6FAB-459F-A0FC-CCAEEB8A5122}"/>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36951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500D-4B30-46F4-BDC5-CF383E3D0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1342E-4E9E-4F2E-807A-CBE02EF5F1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DE374-0312-4BDC-9186-37F69951531E}"/>
              </a:ext>
            </a:extLst>
          </p:cNvPr>
          <p:cNvSpPr>
            <a:spLocks noGrp="1"/>
          </p:cNvSpPr>
          <p:nvPr>
            <p:ph type="dt" sz="half" idx="10"/>
          </p:nvPr>
        </p:nvSpPr>
        <p:spPr/>
        <p:txBody>
          <a:bodyPr/>
          <a:lstStyle/>
          <a:p>
            <a:fld id="{8C3A7236-9410-4EC6-BAA6-09A69FE4EE1D}" type="datetimeFigureOut">
              <a:rPr lang="en-US" smtClean="0"/>
              <a:t>9/28/2023</a:t>
            </a:fld>
            <a:endParaRPr lang="en-US"/>
          </a:p>
        </p:txBody>
      </p:sp>
      <p:sp>
        <p:nvSpPr>
          <p:cNvPr id="5" name="Footer Placeholder 4">
            <a:extLst>
              <a:ext uri="{FF2B5EF4-FFF2-40B4-BE49-F238E27FC236}">
                <a16:creationId xmlns:a16="http://schemas.microsoft.com/office/drawing/2014/main" id="{FF713D6F-F76F-4456-B157-DA40DD083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8AE97-075B-47AF-A401-55EA9816A1B1}"/>
              </a:ext>
            </a:extLst>
          </p:cNvPr>
          <p:cNvSpPr>
            <a:spLocks noGrp="1"/>
          </p:cNvSpPr>
          <p:nvPr>
            <p:ph type="sldNum" sz="quarter" idx="12"/>
          </p:nvPr>
        </p:nvSpPr>
        <p:spPr/>
        <p:txBody>
          <a:bodyPr/>
          <a:lstStyle/>
          <a:p>
            <a:fld id="{2B45096C-6BE0-4E9C-BB78-D4A6B233FC43}" type="slidenum">
              <a:rPr lang="en-US" smtClean="0"/>
              <a:t>‹#›</a:t>
            </a:fld>
            <a:endParaRPr lang="en-US"/>
          </a:p>
        </p:txBody>
      </p:sp>
    </p:spTree>
    <p:extLst>
      <p:ext uri="{BB962C8B-B14F-4D97-AF65-F5344CB8AC3E}">
        <p14:creationId xmlns:p14="http://schemas.microsoft.com/office/powerpoint/2010/main" val="3349197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37251-447B-4ABC-A139-E8F49F84C908}"/>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3" name="Footer Placeholder 2">
            <a:extLst>
              <a:ext uri="{FF2B5EF4-FFF2-40B4-BE49-F238E27FC236}">
                <a16:creationId xmlns:a16="http://schemas.microsoft.com/office/drawing/2014/main" id="{D3A37890-9D23-4B0F-A2C0-81EE4D6C21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BC221-041A-4F39-A8C0-00BD322D7185}"/>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4066657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0EC01-1A96-449C-8C3B-4CB261205FFB}"/>
              </a:ext>
            </a:extLst>
          </p:cNvPr>
          <p:cNvSpPr>
            <a:spLocks noGrp="1"/>
          </p:cNvSpPr>
          <p:nvPr>
            <p:ph type="dt" sz="half" idx="10"/>
          </p:nvPr>
        </p:nvSpPr>
        <p:spPr/>
        <p:txBody>
          <a:bodyPr/>
          <a:lstStyle>
            <a:lvl1pPr>
              <a:defRPr/>
            </a:lvl1pPr>
          </a:lstStyle>
          <a:p>
            <a:pPr>
              <a:defRPr/>
            </a:pPr>
            <a:fld id="{A7B9823A-A9AA-4E70-868F-F4E5A545A12A}" type="datetimeFigureOut">
              <a:rPr lang="en-US"/>
              <a:pPr>
                <a:defRPr/>
              </a:pPr>
              <a:t>9/28/2023</a:t>
            </a:fld>
            <a:endParaRPr lang="en-US"/>
          </a:p>
        </p:txBody>
      </p:sp>
      <p:sp>
        <p:nvSpPr>
          <p:cNvPr id="5" name="Footer Placeholder 4">
            <a:extLst>
              <a:ext uri="{FF2B5EF4-FFF2-40B4-BE49-F238E27FC236}">
                <a16:creationId xmlns:a16="http://schemas.microsoft.com/office/drawing/2014/main" id="{8F266CEA-D084-4BEA-91C4-F52E471A39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CC6FCD-B34F-4CC6-B286-7C97B2F61869}"/>
              </a:ext>
            </a:extLst>
          </p:cNvPr>
          <p:cNvSpPr>
            <a:spLocks noGrp="1"/>
          </p:cNvSpPr>
          <p:nvPr>
            <p:ph type="sldNum" sz="quarter" idx="12"/>
          </p:nvPr>
        </p:nvSpPr>
        <p:spPr>
          <a:xfrm>
            <a:off x="5816600" y="1027114"/>
            <a:ext cx="609600" cy="441325"/>
          </a:xfrm>
        </p:spPr>
        <p:txBody>
          <a:bodyPr/>
          <a:lstStyle>
            <a:lvl1pPr>
              <a:defRPr/>
            </a:lvl1pPr>
          </a:lstStyle>
          <a:p>
            <a:pPr>
              <a:defRPr/>
            </a:pPr>
            <a:fld id="{A070BF98-BB86-49E0-B79F-49449E2F5C6E}" type="slidenum">
              <a:rPr lang="en-US" altLang="en-US"/>
              <a:pPr>
                <a:defRPr/>
              </a:pPr>
              <a:t>‹#›</a:t>
            </a:fld>
            <a:endParaRPr lang="en-US" altLang="en-US"/>
          </a:p>
        </p:txBody>
      </p:sp>
    </p:spTree>
    <p:extLst>
      <p:ext uri="{BB962C8B-B14F-4D97-AF65-F5344CB8AC3E}">
        <p14:creationId xmlns:p14="http://schemas.microsoft.com/office/powerpoint/2010/main" val="351347553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A6B4B-140D-45D0-8186-8B363083C6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08892-2831-4D2F-8AC3-C7AADE788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AD8B43-A449-435B-980F-BCC343C1F8D6}"/>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04828613-2BBA-44A5-B7AA-DD14CF0E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4A16-3A89-4F79-94AB-E830948CBAD1}"/>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3085808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F1B8-AE04-44D4-ACA4-3BC7431D1F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188487-3B35-402F-AA8E-F1B3022B6E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7E89D9-C1DC-46FF-BFDA-08B720768F2B}"/>
              </a:ext>
            </a:extLst>
          </p:cNvPr>
          <p:cNvSpPr>
            <a:spLocks noGrp="1"/>
          </p:cNvSpPr>
          <p:nvPr>
            <p:ph type="dt" sz="half" idx="10"/>
          </p:nvPr>
        </p:nvSpPr>
        <p:spPr/>
        <p:txBody>
          <a:bodyPr/>
          <a:lstStyle/>
          <a:p>
            <a:fld id="{D01DE5D7-E982-4ABC-83A3-D728DBB5712B}" type="datetimeFigureOut">
              <a:rPr lang="en-US" smtClean="0"/>
              <a:t>9/28/2023</a:t>
            </a:fld>
            <a:endParaRPr lang="en-US"/>
          </a:p>
        </p:txBody>
      </p:sp>
      <p:sp>
        <p:nvSpPr>
          <p:cNvPr id="5" name="Footer Placeholder 4">
            <a:extLst>
              <a:ext uri="{FF2B5EF4-FFF2-40B4-BE49-F238E27FC236}">
                <a16:creationId xmlns:a16="http://schemas.microsoft.com/office/drawing/2014/main" id="{BF85C4C5-CC03-433C-B16D-D96C3334D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50295-4D32-4C23-B28F-8D3C3D846412}"/>
              </a:ext>
            </a:extLst>
          </p:cNvPr>
          <p:cNvSpPr>
            <a:spLocks noGrp="1"/>
          </p:cNvSpPr>
          <p:nvPr>
            <p:ph type="sldNum" sz="quarter" idx="12"/>
          </p:nvPr>
        </p:nvSpPr>
        <p:spPr/>
        <p:txBody>
          <a:bodyPr/>
          <a:lstStyle/>
          <a:p>
            <a:fld id="{046CB80D-F0D9-46EC-8A02-239312C64D8C}" type="slidenum">
              <a:rPr lang="en-US" smtClean="0"/>
              <a:t>‹#›</a:t>
            </a:fld>
            <a:endParaRPr lang="en-US"/>
          </a:p>
        </p:txBody>
      </p:sp>
    </p:spTree>
    <p:extLst>
      <p:ext uri="{BB962C8B-B14F-4D97-AF65-F5344CB8AC3E}">
        <p14:creationId xmlns:p14="http://schemas.microsoft.com/office/powerpoint/2010/main" val="346070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33EB-421D-404A-B96A-9865263AB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5BF3A-8DED-4507-9549-E3E5451523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4A10D3-255D-40CE-82A5-8FE8121FFF7F}"/>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DA343433-59A3-4414-A7E7-B72671ED9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A1959-2EDE-4380-8741-2F3BCC5A8CE5}"/>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378502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362A-34F5-4BDE-B1AE-C3B13C713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EBF866-6EDD-4434-8118-5E55C7125A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14F17-F6D4-4F3E-A4B6-EE77728E5C69}"/>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EEA4FFD9-B78B-4B27-B7D0-1C84CB85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9A462-E1AA-45DE-B4EF-CB2C6561F357}"/>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424234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A5E2-C051-4054-8AA4-0FB2B93B0E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2C1FE-65AF-4F1A-A7F7-11C91D93E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1CAF1C-F5BD-4A58-9572-338FDCCD23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B4D02E-D99C-42A7-9517-9378143C370A}"/>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6" name="Footer Placeholder 5">
            <a:extLst>
              <a:ext uri="{FF2B5EF4-FFF2-40B4-BE49-F238E27FC236}">
                <a16:creationId xmlns:a16="http://schemas.microsoft.com/office/drawing/2014/main" id="{A8CB88AA-3AF1-4471-BEFC-E609EC747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A32C1-F8E2-45EF-9605-158AE80BB9F0}"/>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452387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2EA2-6320-4E8E-AD98-EC737506D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8014A4-5045-4FD4-AB8F-7E8808C76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0FFE0A-310C-4BA3-A9E3-0548C70ED3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5E5EA-7333-40E0-B4CD-F8001D8A01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C6471-1AE0-4129-88D8-2A7DACBFFB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B9A145-3CA3-4609-9DC2-784D3F3FDCE6}"/>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8" name="Footer Placeholder 7">
            <a:extLst>
              <a:ext uri="{FF2B5EF4-FFF2-40B4-BE49-F238E27FC236}">
                <a16:creationId xmlns:a16="http://schemas.microsoft.com/office/drawing/2014/main" id="{3E93703F-96DF-41A9-AE0A-270F9D558F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ACD97-14F4-4697-BAE2-950C9467EA12}"/>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235711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E804-96E3-41E1-A7B9-7D95EEBA27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232CE-B296-4AD4-8E03-43775921DFDE}"/>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4" name="Footer Placeholder 3">
            <a:extLst>
              <a:ext uri="{FF2B5EF4-FFF2-40B4-BE49-F238E27FC236}">
                <a16:creationId xmlns:a16="http://schemas.microsoft.com/office/drawing/2014/main" id="{BD258AB4-4745-4E13-BA7B-1C90A9735A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CB67EC-A39E-4DFD-A739-BFB311375DFB}"/>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181438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B37251-447B-4ABC-A139-E8F49F84C908}"/>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3" name="Footer Placeholder 2">
            <a:extLst>
              <a:ext uri="{FF2B5EF4-FFF2-40B4-BE49-F238E27FC236}">
                <a16:creationId xmlns:a16="http://schemas.microsoft.com/office/drawing/2014/main" id="{D3A37890-9D23-4B0F-A2C0-81EE4D6C21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BC221-041A-4F39-A8C0-00BD322D7185}"/>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218434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70D7-B11B-4CFC-A3D1-1D2A603AA4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B091AC-10CA-40AD-8428-D79B47D5F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75A0DB-312D-4355-BC57-99FE84090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EE89E-90BA-4CB8-85DB-7C15E65C7316}"/>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6" name="Footer Placeholder 5">
            <a:extLst>
              <a:ext uri="{FF2B5EF4-FFF2-40B4-BE49-F238E27FC236}">
                <a16:creationId xmlns:a16="http://schemas.microsoft.com/office/drawing/2014/main" id="{FD3C9D8F-EC87-48BE-B8F3-38E668173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2D50A-2E95-4AD2-8BA5-2B6A0AEA1FC4}"/>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113147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77347-6B59-4D78-8586-81EC6BE46A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15FCBD-3207-459C-A6B4-1CB74187D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C66F27-8E69-40E5-89DC-131F8D8BF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7CD366-25AB-4FFC-8024-B753CD67DEA4}"/>
              </a:ext>
            </a:extLst>
          </p:cNvPr>
          <p:cNvSpPr>
            <a:spLocks noGrp="1"/>
          </p:cNvSpPr>
          <p:nvPr>
            <p:ph type="dt" sz="half" idx="10"/>
          </p:nvPr>
        </p:nvSpPr>
        <p:spPr/>
        <p:txBody>
          <a:bodyPr/>
          <a:lstStyle/>
          <a:p>
            <a:fld id="{5004CADE-37FD-4B95-BEE8-F7C3D440DC78}" type="datetimeFigureOut">
              <a:rPr lang="en-US" smtClean="0"/>
              <a:t>9/28/2023</a:t>
            </a:fld>
            <a:endParaRPr lang="en-US"/>
          </a:p>
        </p:txBody>
      </p:sp>
      <p:sp>
        <p:nvSpPr>
          <p:cNvPr id="6" name="Footer Placeholder 5">
            <a:extLst>
              <a:ext uri="{FF2B5EF4-FFF2-40B4-BE49-F238E27FC236}">
                <a16:creationId xmlns:a16="http://schemas.microsoft.com/office/drawing/2014/main" id="{CC6408F4-6975-404D-ACAF-8A7AC6FBD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DF4988-E007-4978-96D7-C9EFC14AF8B4}"/>
              </a:ext>
            </a:extLst>
          </p:cNvPr>
          <p:cNvSpPr>
            <a:spLocks noGrp="1"/>
          </p:cNvSpPr>
          <p:nvPr>
            <p:ph type="sldNum" sz="quarter" idx="12"/>
          </p:nvPr>
        </p:nvSpPr>
        <p:spPr/>
        <p:txBody>
          <a:bodyPr/>
          <a:lstStyle/>
          <a:p>
            <a:fld id="{F27E10FA-9B21-42A0-BD2C-033A09D0B89B}" type="slidenum">
              <a:rPr lang="en-US" smtClean="0"/>
              <a:t>‹#›</a:t>
            </a:fld>
            <a:endParaRPr lang="en-US"/>
          </a:p>
        </p:txBody>
      </p:sp>
    </p:spTree>
    <p:extLst>
      <p:ext uri="{BB962C8B-B14F-4D97-AF65-F5344CB8AC3E}">
        <p14:creationId xmlns:p14="http://schemas.microsoft.com/office/powerpoint/2010/main" val="3929477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AC178B-BD8F-4A83-8ADC-E1C6708FFE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4084AE-F67C-466B-8664-5E5C85145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54C37-A36E-48B8-B9B5-E9949B1441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4CADE-37FD-4B95-BEE8-F7C3D440DC78}" type="datetimeFigureOut">
              <a:rPr lang="en-US" smtClean="0"/>
              <a:t>9/28/2023</a:t>
            </a:fld>
            <a:endParaRPr lang="en-US"/>
          </a:p>
        </p:txBody>
      </p:sp>
      <p:sp>
        <p:nvSpPr>
          <p:cNvPr id="5" name="Footer Placeholder 4">
            <a:extLst>
              <a:ext uri="{FF2B5EF4-FFF2-40B4-BE49-F238E27FC236}">
                <a16:creationId xmlns:a16="http://schemas.microsoft.com/office/drawing/2014/main" id="{60C3F398-7627-4FC6-B215-10965E224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5A9889-76A6-43A2-B7AD-116C12776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E10FA-9B21-42A0-BD2C-033A09D0B89B}" type="slidenum">
              <a:rPr lang="en-US" smtClean="0"/>
              <a:t>‹#›</a:t>
            </a:fld>
            <a:endParaRPr lang="en-US"/>
          </a:p>
        </p:txBody>
      </p:sp>
    </p:spTree>
    <p:extLst>
      <p:ext uri="{BB962C8B-B14F-4D97-AF65-F5344CB8AC3E}">
        <p14:creationId xmlns:p14="http://schemas.microsoft.com/office/powerpoint/2010/main" val="3698857377"/>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9A1176-53C2-4A1E-A493-5822B50556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F8BFB-0362-4115-B342-623A72091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6B382-C307-46FE-B01C-5F7B40338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A7236-9410-4EC6-BAA6-09A69FE4EE1D}" type="datetimeFigureOut">
              <a:rPr lang="en-US" smtClean="0"/>
              <a:t>9/28/2023</a:t>
            </a:fld>
            <a:endParaRPr lang="en-US"/>
          </a:p>
        </p:txBody>
      </p:sp>
      <p:sp>
        <p:nvSpPr>
          <p:cNvPr id="5" name="Footer Placeholder 4">
            <a:extLst>
              <a:ext uri="{FF2B5EF4-FFF2-40B4-BE49-F238E27FC236}">
                <a16:creationId xmlns:a16="http://schemas.microsoft.com/office/drawing/2014/main" id="{029F2DF8-9A76-4FEA-B778-0502AE14A7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FA90B6-5621-4A26-96DD-9E198307A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5096C-6BE0-4E9C-BB78-D4A6B233FC43}" type="slidenum">
              <a:rPr lang="en-US" smtClean="0"/>
              <a:t>‹#›</a:t>
            </a:fld>
            <a:endParaRPr lang="en-US"/>
          </a:p>
        </p:txBody>
      </p:sp>
    </p:spTree>
    <p:extLst>
      <p:ext uri="{BB962C8B-B14F-4D97-AF65-F5344CB8AC3E}">
        <p14:creationId xmlns:p14="http://schemas.microsoft.com/office/powerpoint/2010/main" val="4143620807"/>
      </p:ext>
    </p:extLst>
  </p:cSld>
  <p:clrMap bg1="lt1" tx1="dk1" bg2="lt2" tx2="dk2" accent1="accent1" accent2="accent2" accent3="accent3" accent4="accent4" accent5="accent5" accent6="accent6" hlink="hlink" folHlink="folHlink"/>
  <p:sldLayoutIdLst>
    <p:sldLayoutId id="2147483650"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id="{A745725E-B88D-4AAC-83A8-CDEBCEA5F4CE}"/>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Georgia" panose="02040502050405020303" pitchFamily="18" charset="0"/>
            </a:endParaRPr>
          </a:p>
        </p:txBody>
      </p:sp>
      <p:sp>
        <p:nvSpPr>
          <p:cNvPr id="1027" name="Rectangle 15">
            <a:extLst>
              <a:ext uri="{FF2B5EF4-FFF2-40B4-BE49-F238E27FC236}">
                <a16:creationId xmlns:a16="http://schemas.microsoft.com/office/drawing/2014/main" id="{5E641F7F-D25E-435D-B129-E88D291E04C9}"/>
              </a:ext>
            </a:extLst>
          </p:cNvPr>
          <p:cNvSpPr>
            <a:spLocks noChangeArrowheads="1"/>
          </p:cNvSpPr>
          <p:nvPr/>
        </p:nvSpPr>
        <p:spPr bwMode="white">
          <a:xfrm>
            <a:off x="0" y="1"/>
            <a:ext cx="12192000" cy="1393825"/>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Georgia" panose="02040502050405020303" pitchFamily="18" charset="0"/>
            </a:endParaRPr>
          </a:p>
        </p:txBody>
      </p:sp>
      <p:sp>
        <p:nvSpPr>
          <p:cNvPr id="1028" name="Rectangle 17">
            <a:extLst>
              <a:ext uri="{FF2B5EF4-FFF2-40B4-BE49-F238E27FC236}">
                <a16:creationId xmlns:a16="http://schemas.microsoft.com/office/drawing/2014/main" id="{1909CA71-0BBE-44F1-BDCF-CCBA7E4F9DD0}"/>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Georgia" panose="02040502050405020303" pitchFamily="18" charset="0"/>
            </a:endParaRPr>
          </a:p>
        </p:txBody>
      </p:sp>
      <p:sp>
        <p:nvSpPr>
          <p:cNvPr id="1029" name="Rectangle 18">
            <a:extLst>
              <a:ext uri="{FF2B5EF4-FFF2-40B4-BE49-F238E27FC236}">
                <a16:creationId xmlns:a16="http://schemas.microsoft.com/office/drawing/2014/main" id="{4420D417-B925-42F8-AFC7-222F9775380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latin typeface="Georgia" panose="02040502050405020303" pitchFamily="18" charset="0"/>
            </a:endParaRPr>
          </a:p>
        </p:txBody>
      </p:sp>
      <p:sp>
        <p:nvSpPr>
          <p:cNvPr id="9" name="Rectangle 8">
            <a:extLst>
              <a:ext uri="{FF2B5EF4-FFF2-40B4-BE49-F238E27FC236}">
                <a16:creationId xmlns:a16="http://schemas.microsoft.com/office/drawing/2014/main" id="{1C7116A0-3242-433B-AF82-D29CC7E330AE}"/>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14" name="Date Placeholder 13">
            <a:extLst>
              <a:ext uri="{FF2B5EF4-FFF2-40B4-BE49-F238E27FC236}">
                <a16:creationId xmlns:a16="http://schemas.microsoft.com/office/drawing/2014/main" id="{539506A3-D503-4604-8C65-D7E0D6313766}"/>
              </a:ext>
            </a:extLst>
          </p:cNvPr>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cs typeface="+mn-cs"/>
              </a:defRPr>
            </a:lvl1pPr>
          </a:lstStyle>
          <a:p>
            <a:pPr>
              <a:defRPr/>
            </a:pPr>
            <a:fld id="{9F0CEE08-115F-49AB-8A06-4C46E46CC588}" type="datetimeFigureOut">
              <a:rPr lang="en-US"/>
              <a:pPr>
                <a:defRPr/>
              </a:pPr>
              <a:t>9/28/2023</a:t>
            </a:fld>
            <a:endParaRPr lang="en-US"/>
          </a:p>
        </p:txBody>
      </p:sp>
      <p:sp>
        <p:nvSpPr>
          <p:cNvPr id="3" name="Footer Placeholder 2">
            <a:extLst>
              <a:ext uri="{FF2B5EF4-FFF2-40B4-BE49-F238E27FC236}">
                <a16:creationId xmlns:a16="http://schemas.microsoft.com/office/drawing/2014/main" id="{A96C65E7-9CC4-4982-B949-56EEAAF5D7D5}"/>
              </a:ext>
            </a:extLst>
          </p:cNvPr>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cs typeface="+mn-cs"/>
              </a:defRPr>
            </a:lvl1pPr>
          </a:lstStyle>
          <a:p>
            <a:pPr>
              <a:defRPr/>
            </a:pPr>
            <a:endParaRPr lang="en-US"/>
          </a:p>
        </p:txBody>
      </p:sp>
      <p:sp>
        <p:nvSpPr>
          <p:cNvPr id="8" name="Rectangle 7">
            <a:extLst>
              <a:ext uri="{FF2B5EF4-FFF2-40B4-BE49-F238E27FC236}">
                <a16:creationId xmlns:a16="http://schemas.microsoft.com/office/drawing/2014/main" id="{D7DB26F6-4A18-4CFE-804D-14B195171D6C}"/>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dirty="0">
              <a:latin typeface="+mn-lt"/>
              <a:cs typeface="+mn-cs"/>
            </a:endParaRPr>
          </a:p>
        </p:txBody>
      </p:sp>
      <p:sp>
        <p:nvSpPr>
          <p:cNvPr id="10" name="Straight Connector 9">
            <a:extLst>
              <a:ext uri="{FF2B5EF4-FFF2-40B4-BE49-F238E27FC236}">
                <a16:creationId xmlns:a16="http://schemas.microsoft.com/office/drawing/2014/main" id="{9A11B8D3-0F1F-4164-9526-2FB003817DF9}"/>
              </a:ext>
            </a:extLst>
          </p:cNvPr>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12" name="Oval 11">
            <a:extLst>
              <a:ext uri="{FF2B5EF4-FFF2-40B4-BE49-F238E27FC236}">
                <a16:creationId xmlns:a16="http://schemas.microsoft.com/office/drawing/2014/main" id="{C2FC6F36-20B3-4CD0-A19F-EB5D662E7B45}"/>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FE5268E9-A273-468A-9535-11B3688E5EA7}"/>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Slide Number Placeholder 22">
            <a:extLst>
              <a:ext uri="{FF2B5EF4-FFF2-40B4-BE49-F238E27FC236}">
                <a16:creationId xmlns:a16="http://schemas.microsoft.com/office/drawing/2014/main" id="{F7280E82-92C5-4B42-AF7B-3428AFC0B2DF}"/>
              </a:ext>
            </a:extLst>
          </p:cNvPr>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eorgia" panose="02040502050405020303" pitchFamily="18" charset="0"/>
              </a:defRPr>
            </a:lvl1pPr>
          </a:lstStyle>
          <a:p>
            <a:pPr>
              <a:defRPr/>
            </a:pPr>
            <a:fld id="{4B75AB14-6A65-4DDE-BEA2-692340168915}" type="slidenum">
              <a:rPr lang="en-US" altLang="en-US"/>
              <a:pPr>
                <a:defRPr/>
              </a:pPr>
              <a:t>‹#›</a:t>
            </a:fld>
            <a:endParaRPr lang="en-US" altLang="en-US"/>
          </a:p>
        </p:txBody>
      </p:sp>
      <p:sp>
        <p:nvSpPr>
          <p:cNvPr id="1038" name="Title Placeholder 21">
            <a:extLst>
              <a:ext uri="{FF2B5EF4-FFF2-40B4-BE49-F238E27FC236}">
                <a16:creationId xmlns:a16="http://schemas.microsoft.com/office/drawing/2014/main" id="{7B5C6F8A-C0DD-450F-ADD8-76823FEE19CC}"/>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9" name="Text Placeholder 12">
            <a:extLst>
              <a:ext uri="{FF2B5EF4-FFF2-40B4-BE49-F238E27FC236}">
                <a16:creationId xmlns:a16="http://schemas.microsoft.com/office/drawing/2014/main" id="{144540BD-8BE1-41F0-A426-4A0686ADB65D}"/>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224" r:id="rId1"/>
    <p:sldLayoutId id="2147485226" r:id="rId2"/>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4C0C10-BCC1-49EB-9F4D-5BE523917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7C62B-7F47-49A6-A36B-7D0855CEB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43B13-329D-4D1F-8638-C606858DE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DE5D7-E982-4ABC-83A3-D728DBB5712B}" type="datetimeFigureOut">
              <a:rPr lang="en-US" smtClean="0"/>
              <a:t>9/28/2023</a:t>
            </a:fld>
            <a:endParaRPr lang="en-US"/>
          </a:p>
        </p:txBody>
      </p:sp>
      <p:sp>
        <p:nvSpPr>
          <p:cNvPr id="5" name="Footer Placeholder 4">
            <a:extLst>
              <a:ext uri="{FF2B5EF4-FFF2-40B4-BE49-F238E27FC236}">
                <a16:creationId xmlns:a16="http://schemas.microsoft.com/office/drawing/2014/main" id="{2323BBE6-85A3-4B9A-AC19-A72E9F7BB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8BFAE4-4F7E-4D80-8CF2-4FEA1542F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6CB80D-F0D9-46EC-8A02-239312C64D8C}" type="slidenum">
              <a:rPr lang="en-US" smtClean="0"/>
              <a:t>‹#›</a:t>
            </a:fld>
            <a:endParaRPr lang="en-US"/>
          </a:p>
        </p:txBody>
      </p:sp>
    </p:spTree>
    <p:extLst>
      <p:ext uri="{BB962C8B-B14F-4D97-AF65-F5344CB8AC3E}">
        <p14:creationId xmlns:p14="http://schemas.microsoft.com/office/powerpoint/2010/main" val="153841014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fif"/><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31.jp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3.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1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37.jpg"/><Relationship Id="rId5" Type="http://schemas.microsoft.com/office/2007/relationships/hdphoto" Target="../media/hdphoto7.wdp"/><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Notice and Agreement</a:t>
            </a:r>
            <a:br>
              <a:rPr lang="en-US"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Endocrine - Lecture #9 – </a:t>
            </a:r>
            <a:br>
              <a:rPr lang="en-US" i="1"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Pathology of the Adrenal Gland I</a:t>
            </a:r>
          </a:p>
        </p:txBody>
      </p:sp>
      <p:sp>
        <p:nvSpPr>
          <p:cNvPr id="4" name="Content Placeholder 3"/>
          <p:cNvSpPr>
            <a:spLocks noGrp="1"/>
          </p:cNvSpPr>
          <p:nvPr>
            <p:ph idx="1"/>
          </p:nvPr>
        </p:nvSpPr>
        <p:spPr>
          <a:xfrm>
            <a:off x="838200" y="1956253"/>
            <a:ext cx="10515600" cy="4351338"/>
          </a:xfrm>
        </p:spPr>
        <p:txBody>
          <a:bodyPr>
            <a:normAutofit fontScale="70000" lnSpcReduction="20000"/>
          </a:bodyPr>
          <a:lstStyle/>
          <a:p>
            <a:r>
              <a:rPr lang="en-US" sz="4100" b="1" u="sng" dirty="0">
                <a:solidFill>
                  <a:srgbClr val="FF0000"/>
                </a:solidFill>
                <a:latin typeface="Times New Roman" panose="02020603050405020304" pitchFamily="18" charset="0"/>
                <a:cs typeface="Times New Roman" panose="02020603050405020304" pitchFamily="18" charset="0"/>
              </a:rPr>
              <a:t>This session is being recorded</a:t>
            </a:r>
          </a:p>
          <a:p>
            <a:endParaRPr lang="en-US" sz="1000" dirty="0">
              <a:latin typeface="Times New Roman" panose="02020603050405020304" pitchFamily="18" charset="0"/>
              <a:cs typeface="Times New Roman" panose="02020603050405020304" pitchFamily="18" charset="0"/>
            </a:endParaRPr>
          </a:p>
          <a:p>
            <a:r>
              <a:rPr lang="en-US" sz="3300" dirty="0">
                <a:latin typeface="Times New Roman" panose="02020603050405020304" pitchFamily="18" charset="0"/>
                <a:cs typeface="Times New Roman" panose="02020603050405020304" pitchFamily="18" charset="0"/>
              </a:rPr>
              <a:t>Class recordings are distributed for the exclusive use of students in the LMU DeBusk College of Osteopathic Medicine.  Student access to and use of class recordings are conditioned on agreement with the terms and conditions set below.  Any student who does not agree to them is prohibited from accessing or making any use of such recordings.  </a:t>
            </a:r>
          </a:p>
          <a:p>
            <a:endParaRPr lang="en-US" sz="1000" dirty="0">
              <a:latin typeface="Times New Roman" panose="02020603050405020304" pitchFamily="18" charset="0"/>
              <a:cs typeface="Times New Roman" panose="02020603050405020304" pitchFamily="18" charset="0"/>
            </a:endParaRPr>
          </a:p>
          <a:p>
            <a:r>
              <a:rPr lang="en-US" sz="3300" dirty="0">
                <a:latin typeface="Times New Roman" panose="02020603050405020304" pitchFamily="18" charset="0"/>
                <a:cs typeface="Times New Roman" panose="02020603050405020304" pitchFamily="18" charset="0"/>
              </a:rPr>
              <a:t>Any student accessing class recordings (1) acknowledges the faculty members’ intellectual property rights in recorded lectures and class materials and that distribution of the recordings violates the DCOM Copyright Policy; (2) recognizes the privacy rights of fellow students who speak in class; (3) accepts that distributing, posting, or uploading class recordings to students or any other third party not authorized to receive them or to those outside DCOM is an Honor Code violation; and (4) agrees that recordings are to be accessed and used only as directed by the faculty member(s) teaching the course.</a:t>
            </a:r>
          </a:p>
        </p:txBody>
      </p:sp>
    </p:spTree>
    <p:extLst>
      <p:ext uri="{BB962C8B-B14F-4D97-AF65-F5344CB8AC3E}">
        <p14:creationId xmlns:p14="http://schemas.microsoft.com/office/powerpoint/2010/main" val="168706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04E7-4286-4B20-A10E-CF1F9EA1D051}"/>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81C0E4AA-9D05-44FE-9C8D-2C5F7FA52D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16686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97DFB1-E525-4D3E-83CE-268671AB5447}"/>
              </a:ext>
            </a:extLst>
          </p:cNvPr>
          <p:cNvSpPr>
            <a:spLocks noGrp="1"/>
          </p:cNvSpPr>
          <p:nvPr>
            <p:ph type="ctrTitle"/>
          </p:nvPr>
        </p:nvSpPr>
        <p:spPr>
          <a:xfrm>
            <a:off x="1" y="0"/>
            <a:ext cx="12192000" cy="983848"/>
          </a:xfrm>
        </p:spPr>
        <p:txBody>
          <a:bodyPr anchor="ctr">
            <a:normAutofit/>
          </a:bodyPr>
          <a:lstStyle/>
          <a:p>
            <a:r>
              <a:rPr lang="en-US" sz="5400" b="1" dirty="0"/>
              <a:t>Functional Adrenal Cortex Pathology</a:t>
            </a:r>
          </a:p>
        </p:txBody>
      </p:sp>
      <p:sp>
        <p:nvSpPr>
          <p:cNvPr id="6" name="Subtitle 4">
            <a:extLst>
              <a:ext uri="{FF2B5EF4-FFF2-40B4-BE49-F238E27FC236}">
                <a16:creationId xmlns:a16="http://schemas.microsoft.com/office/drawing/2014/main" id="{2E255DFB-2B12-4F4C-870E-5F5354DB18DF}"/>
              </a:ext>
            </a:extLst>
          </p:cNvPr>
          <p:cNvSpPr>
            <a:spLocks noGrp="1"/>
          </p:cNvSpPr>
          <p:nvPr>
            <p:ph type="subTitle" idx="1"/>
          </p:nvPr>
        </p:nvSpPr>
        <p:spPr>
          <a:xfrm>
            <a:off x="600363" y="1157293"/>
            <a:ext cx="10972801" cy="5312780"/>
          </a:xfrm>
        </p:spPr>
        <p:txBody>
          <a:bodyPr>
            <a:normAutofit/>
          </a:bodyPr>
          <a:lstStyle/>
          <a:p>
            <a:pPr algn="l"/>
            <a:r>
              <a:rPr lang="en-US" sz="4000" dirty="0"/>
              <a:t>Hormone excess syndromes:</a:t>
            </a:r>
          </a:p>
          <a:p>
            <a:pPr marL="914400" lvl="1" indent="-457200" algn="l">
              <a:buFont typeface="+mj-lt"/>
              <a:buAutoNum type="arabicPeriod"/>
            </a:pPr>
            <a:r>
              <a:rPr lang="en-US" sz="3600" dirty="0">
                <a:solidFill>
                  <a:srgbClr val="FF0000"/>
                </a:solidFill>
              </a:rPr>
              <a:t>Glucocorticoid excess – Cushing syndrome</a:t>
            </a:r>
          </a:p>
          <a:p>
            <a:pPr marL="914400" lvl="1" indent="-457200" algn="l">
              <a:buFont typeface="+mj-lt"/>
              <a:buAutoNum type="arabicPeriod"/>
            </a:pPr>
            <a:r>
              <a:rPr lang="en-US" sz="3600" dirty="0"/>
              <a:t>Mineralocorticoid excess – Hyperaldosteronism</a:t>
            </a:r>
          </a:p>
          <a:p>
            <a:pPr marL="914400" lvl="1" indent="-457200" algn="l">
              <a:buFont typeface="+mj-lt"/>
              <a:buAutoNum type="arabicPeriod"/>
            </a:pPr>
            <a:r>
              <a:rPr lang="en-US" sz="3600" dirty="0"/>
              <a:t>Sex hormone excess – Adrenogenital syndrome</a:t>
            </a:r>
          </a:p>
          <a:p>
            <a:pPr marL="914400" lvl="1" indent="-457200" algn="l">
              <a:buFont typeface="+mj-lt"/>
              <a:buAutoNum type="arabicPeriod"/>
            </a:pPr>
            <a:endParaRPr lang="en-US" sz="3600" dirty="0"/>
          </a:p>
          <a:p>
            <a:pPr algn="l"/>
            <a:r>
              <a:rPr lang="en-US" sz="4000" dirty="0"/>
              <a:t>Hormone Deficiency Syndromes (next lecture):</a:t>
            </a:r>
          </a:p>
          <a:p>
            <a:pPr marL="1200150" lvl="1" indent="-742950" algn="l">
              <a:buFont typeface="+mj-lt"/>
              <a:buAutoNum type="arabicPeriod"/>
            </a:pPr>
            <a:r>
              <a:rPr lang="en-US" sz="3600" dirty="0"/>
              <a:t>Primary Adrenocortical Insufficiency</a:t>
            </a:r>
          </a:p>
          <a:p>
            <a:pPr marL="1200150" lvl="1" indent="-742950" algn="l">
              <a:buFont typeface="+mj-lt"/>
              <a:buAutoNum type="arabicPeriod"/>
            </a:pPr>
            <a:r>
              <a:rPr lang="en-US" sz="3600" dirty="0"/>
              <a:t>Secondary Adrenocortical Insufficiency</a:t>
            </a:r>
          </a:p>
        </p:txBody>
      </p:sp>
    </p:spTree>
    <p:extLst>
      <p:ext uri="{BB962C8B-B14F-4D97-AF65-F5344CB8AC3E}">
        <p14:creationId xmlns:p14="http://schemas.microsoft.com/office/powerpoint/2010/main" val="29736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B8A2FFC-17BE-415E-8BE5-8A28B361FC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80291" y="1505528"/>
            <a:ext cx="5261594" cy="5246254"/>
          </a:xfrm>
          <a:prstGeom prst="rect">
            <a:avLst/>
          </a:prstGeom>
        </p:spPr>
      </p:pic>
      <p:sp>
        <p:nvSpPr>
          <p:cNvPr id="4" name="Rectangle 3">
            <a:extLst>
              <a:ext uri="{FF2B5EF4-FFF2-40B4-BE49-F238E27FC236}">
                <a16:creationId xmlns:a16="http://schemas.microsoft.com/office/drawing/2014/main" id="{0543C466-0819-4BE5-81AF-F3B84EA9EC40}"/>
              </a:ext>
            </a:extLst>
          </p:cNvPr>
          <p:cNvSpPr/>
          <p:nvPr/>
        </p:nvSpPr>
        <p:spPr>
          <a:xfrm>
            <a:off x="0" y="1"/>
            <a:ext cx="3649768" cy="1292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Glucocorticoid Excess: Cushing Syndrome</a:t>
            </a:r>
          </a:p>
        </p:txBody>
      </p:sp>
      <p:sp>
        <p:nvSpPr>
          <p:cNvPr id="5" name="TextBox 4">
            <a:extLst>
              <a:ext uri="{FF2B5EF4-FFF2-40B4-BE49-F238E27FC236}">
                <a16:creationId xmlns:a16="http://schemas.microsoft.com/office/drawing/2014/main" id="{A567823F-83E2-491E-BAE0-2DE9F5AAA19D}"/>
              </a:ext>
            </a:extLst>
          </p:cNvPr>
          <p:cNvSpPr txBox="1"/>
          <p:nvPr/>
        </p:nvSpPr>
        <p:spPr>
          <a:xfrm>
            <a:off x="3649769" y="0"/>
            <a:ext cx="8542232" cy="646331"/>
          </a:xfrm>
          <a:prstGeom prst="rect">
            <a:avLst/>
          </a:prstGeom>
          <a:noFill/>
        </p:spPr>
        <p:txBody>
          <a:bodyPr wrap="square" rtlCol="0">
            <a:spAutoFit/>
          </a:bodyPr>
          <a:lstStyle/>
          <a:p>
            <a:pPr algn="ctr"/>
            <a:r>
              <a:rPr lang="en-US" sz="3600" dirty="0"/>
              <a:t>Clinical Features of Cushing Syndrome</a:t>
            </a:r>
          </a:p>
        </p:txBody>
      </p:sp>
      <p:sp>
        <p:nvSpPr>
          <p:cNvPr id="6" name="TextBox 5">
            <a:extLst>
              <a:ext uri="{FF2B5EF4-FFF2-40B4-BE49-F238E27FC236}">
                <a16:creationId xmlns:a16="http://schemas.microsoft.com/office/drawing/2014/main" id="{8141DCCA-93BA-4CD6-9B50-9EA118061181}"/>
              </a:ext>
            </a:extLst>
          </p:cNvPr>
          <p:cNvSpPr txBox="1"/>
          <p:nvPr/>
        </p:nvSpPr>
        <p:spPr>
          <a:xfrm>
            <a:off x="4544291" y="646331"/>
            <a:ext cx="7389092" cy="6001643"/>
          </a:xfrm>
          <a:prstGeom prst="rect">
            <a:avLst/>
          </a:prstGeom>
          <a:noFill/>
        </p:spPr>
        <p:txBody>
          <a:bodyPr wrap="square" rtlCol="0">
            <a:spAutoFit/>
          </a:bodyPr>
          <a:lstStyle/>
          <a:p>
            <a:pPr marL="685800" indent="-455613" eaLnBrk="1" hangingPunct="1">
              <a:buFont typeface="Arial" panose="020B0604020202020204" pitchFamily="34" charset="0"/>
              <a:buChar char="•"/>
              <a:tabLst>
                <a:tab pos="461963" algn="l"/>
              </a:tabLst>
            </a:pPr>
            <a:r>
              <a:rPr lang="en-US" altLang="en-US" sz="2400" dirty="0">
                <a:solidFill>
                  <a:srgbClr val="FF0000"/>
                </a:solidFill>
              </a:rPr>
              <a:t>Truncal obesity, moon facies, buffalo hump </a:t>
            </a:r>
            <a:r>
              <a:rPr lang="en-US" altLang="en-US" sz="2400" dirty="0"/>
              <a:t>(fat deposits in the posterior neck and back)</a:t>
            </a:r>
          </a:p>
          <a:p>
            <a:pPr marL="685800" indent="-455613" eaLnBrk="1" hangingPunct="1">
              <a:buFont typeface="Arial" panose="020B0604020202020204" pitchFamily="34" charset="0"/>
              <a:buChar char="•"/>
              <a:tabLst>
                <a:tab pos="461963" algn="l"/>
              </a:tabLst>
            </a:pPr>
            <a:r>
              <a:rPr lang="en-US" altLang="en-US" sz="2400" dirty="0">
                <a:solidFill>
                  <a:srgbClr val="FF0000"/>
                </a:solidFill>
              </a:rPr>
              <a:t>Hypertension</a:t>
            </a:r>
          </a:p>
          <a:p>
            <a:pPr marL="685800" indent="-455613" eaLnBrk="1" hangingPunct="1">
              <a:buFont typeface="Arial" panose="020B0604020202020204" pitchFamily="34" charset="0"/>
              <a:buChar char="•"/>
              <a:tabLst>
                <a:tab pos="461963" algn="l"/>
              </a:tabLst>
            </a:pPr>
            <a:r>
              <a:rPr lang="en-US" altLang="en-US" sz="2400" dirty="0">
                <a:solidFill>
                  <a:srgbClr val="FF0000"/>
                </a:solidFill>
              </a:rPr>
              <a:t>Muscle weakness (proximal) </a:t>
            </a:r>
            <a:r>
              <a:rPr lang="en-US" altLang="en-US" sz="2400" dirty="0"/>
              <a:t>and decreased muscle mass (selective atrophy of fast-twitch fibers)</a:t>
            </a:r>
          </a:p>
          <a:p>
            <a:pPr marL="685800" indent="-455613" eaLnBrk="1" hangingPunct="1">
              <a:buFont typeface="Arial" panose="020B0604020202020204" pitchFamily="34" charset="0"/>
              <a:buChar char="•"/>
              <a:tabLst>
                <a:tab pos="461963" algn="l"/>
              </a:tabLst>
            </a:pPr>
            <a:r>
              <a:rPr lang="en-US" altLang="en-US" sz="2400" dirty="0">
                <a:solidFill>
                  <a:srgbClr val="FF0000"/>
                </a:solidFill>
              </a:rPr>
              <a:t>Secondary diabetes </a:t>
            </a:r>
            <a:r>
              <a:rPr lang="en-US" altLang="en-US" sz="2400" dirty="0"/>
              <a:t>due to gluconeogenesis and inhibited uptake of glucose by cells</a:t>
            </a:r>
          </a:p>
          <a:p>
            <a:pPr marL="685800" indent="-455613" eaLnBrk="1" hangingPunct="1">
              <a:buFont typeface="Arial" panose="020B0604020202020204" pitchFamily="34" charset="0"/>
              <a:buChar char="•"/>
              <a:tabLst>
                <a:tab pos="461963" algn="l"/>
              </a:tabLst>
            </a:pPr>
            <a:r>
              <a:rPr lang="en-US" altLang="en-US" sz="2400" dirty="0">
                <a:solidFill>
                  <a:srgbClr val="FF0000"/>
                </a:solidFill>
              </a:rPr>
              <a:t>Skin is fragile, thin and bruises easily </a:t>
            </a:r>
            <a:r>
              <a:rPr lang="en-US" altLang="en-US" sz="2400" dirty="0"/>
              <a:t>due to loss of collagen (catabolic effects); also, </a:t>
            </a:r>
            <a:r>
              <a:rPr lang="en-US" altLang="en-US" sz="2400" dirty="0">
                <a:solidFill>
                  <a:srgbClr val="FF0000"/>
                </a:solidFill>
              </a:rPr>
              <a:t>skin</a:t>
            </a:r>
            <a:r>
              <a:rPr lang="en-US" altLang="en-US" sz="2400" dirty="0"/>
              <a:t> striae (especially abdomen) and poor wound healing occur</a:t>
            </a:r>
          </a:p>
          <a:p>
            <a:pPr marL="685800" indent="-455613" eaLnBrk="1" hangingPunct="1">
              <a:buFont typeface="Arial" panose="020B0604020202020204" pitchFamily="34" charset="0"/>
              <a:buChar char="•"/>
              <a:tabLst>
                <a:tab pos="461963" algn="l"/>
              </a:tabLst>
            </a:pPr>
            <a:r>
              <a:rPr lang="en-US" altLang="en-US" sz="2400" dirty="0">
                <a:solidFill>
                  <a:srgbClr val="FF0000"/>
                </a:solidFill>
              </a:rPr>
              <a:t>Osteopenia </a:t>
            </a:r>
            <a:r>
              <a:rPr lang="en-US" altLang="en-US" sz="2400" dirty="0"/>
              <a:t>due to catabolic resorption of bone</a:t>
            </a:r>
          </a:p>
          <a:p>
            <a:pPr marL="685800" indent="-455613" eaLnBrk="1" hangingPunct="1">
              <a:buFont typeface="Arial" panose="020B0604020202020204" pitchFamily="34" charset="0"/>
              <a:buChar char="•"/>
              <a:tabLst>
                <a:tab pos="461963" algn="l"/>
              </a:tabLst>
            </a:pPr>
            <a:r>
              <a:rPr lang="en-US" altLang="en-US" sz="2400" dirty="0"/>
              <a:t>Increased susceptibility to infections</a:t>
            </a:r>
          </a:p>
          <a:p>
            <a:pPr marL="685800" indent="-455613" eaLnBrk="1" hangingPunct="1">
              <a:buFont typeface="Arial" panose="020B0604020202020204" pitchFamily="34" charset="0"/>
              <a:buChar char="•"/>
              <a:tabLst>
                <a:tab pos="461963" algn="l"/>
              </a:tabLst>
            </a:pPr>
            <a:r>
              <a:rPr lang="en-US" altLang="en-US" sz="2400" dirty="0"/>
              <a:t>Mental disorders</a:t>
            </a:r>
          </a:p>
          <a:p>
            <a:pPr marL="685800" indent="-455613" eaLnBrk="1" hangingPunct="1">
              <a:buFont typeface="Arial" panose="020B0604020202020204" pitchFamily="34" charset="0"/>
              <a:buChar char="•"/>
              <a:tabLst>
                <a:tab pos="461963" algn="l"/>
              </a:tabLst>
            </a:pPr>
            <a:r>
              <a:rPr lang="en-US" altLang="en-US" sz="2400" dirty="0"/>
              <a:t>Hirsutism</a:t>
            </a:r>
          </a:p>
          <a:p>
            <a:pPr marL="685800" indent="-455613" eaLnBrk="1" hangingPunct="1">
              <a:buFont typeface="Arial" panose="020B0604020202020204" pitchFamily="34" charset="0"/>
              <a:buChar char="•"/>
              <a:tabLst>
                <a:tab pos="461963" algn="l"/>
              </a:tabLst>
            </a:pPr>
            <a:r>
              <a:rPr lang="en-US" altLang="en-US" sz="2400" dirty="0"/>
              <a:t>Menstrual abnormalities</a:t>
            </a:r>
          </a:p>
          <a:p>
            <a:pPr marL="685800" indent="-455613" eaLnBrk="1" hangingPunct="1">
              <a:buFont typeface="Arial" panose="020B0604020202020204" pitchFamily="34" charset="0"/>
              <a:buChar char="•"/>
              <a:tabLst>
                <a:tab pos="461963" algn="l"/>
              </a:tabLst>
            </a:pPr>
            <a:r>
              <a:rPr lang="en-US" altLang="en-US" sz="2400" dirty="0"/>
              <a:t>In children, </a:t>
            </a:r>
            <a:r>
              <a:rPr lang="en-US" altLang="en-US" sz="2400" dirty="0">
                <a:solidFill>
                  <a:srgbClr val="FF0000"/>
                </a:solidFill>
              </a:rPr>
              <a:t>decreased linear growth</a:t>
            </a:r>
          </a:p>
        </p:txBody>
      </p:sp>
    </p:spTree>
    <p:extLst>
      <p:ext uri="{BB962C8B-B14F-4D97-AF65-F5344CB8AC3E}">
        <p14:creationId xmlns:p14="http://schemas.microsoft.com/office/powerpoint/2010/main" val="368752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5961201-F16E-466B-95C3-BB3D9E26E3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5636" y="0"/>
            <a:ext cx="6264384" cy="684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a:extLst>
              <a:ext uri="{FF2B5EF4-FFF2-40B4-BE49-F238E27FC236}">
                <a16:creationId xmlns:a16="http://schemas.microsoft.com/office/drawing/2014/main" id="{036E9C20-8186-4591-B561-973D1CD719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8" y="16118"/>
            <a:ext cx="5456298" cy="6825764"/>
          </a:xfrm>
          <a:prstGeom prst="rect">
            <a:avLst/>
          </a:prstGeom>
        </p:spPr>
      </p:pic>
    </p:spTree>
    <p:extLst>
      <p:ext uri="{BB962C8B-B14F-4D97-AF65-F5344CB8AC3E}">
        <p14:creationId xmlns:p14="http://schemas.microsoft.com/office/powerpoint/2010/main" val="1902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s chest&#10;&#10;Description automatically generated with low confidence">
            <a:extLst>
              <a:ext uri="{FF2B5EF4-FFF2-40B4-BE49-F238E27FC236}">
                <a16:creationId xmlns:a16="http://schemas.microsoft.com/office/drawing/2014/main" id="{2A2B3A41-90BD-410F-881F-AF4C8D7E8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7490"/>
            <a:ext cx="6096000" cy="4370717"/>
          </a:xfrm>
          <a:prstGeom prst="rect">
            <a:avLst/>
          </a:prstGeom>
        </p:spPr>
      </p:pic>
      <p:pic>
        <p:nvPicPr>
          <p:cNvPr id="7" name="Picture 6" descr="A person wearing a mask&#10;&#10;Description automatically generated with low confidence">
            <a:extLst>
              <a:ext uri="{FF2B5EF4-FFF2-40B4-BE49-F238E27FC236}">
                <a16:creationId xmlns:a16="http://schemas.microsoft.com/office/drawing/2014/main" id="{01A52BDD-5A82-4A53-810B-AC7DC57A4856}"/>
              </a:ext>
            </a:extLst>
          </p:cNvPr>
          <p:cNvPicPr>
            <a:picLocks noChangeAspect="1"/>
          </p:cNvPicPr>
          <p:nvPr/>
        </p:nvPicPr>
        <p:blipFill rotWithShape="1">
          <a:blip r:embed="rId3">
            <a:extLst>
              <a:ext uri="{28A0092B-C50C-407E-A947-70E740481C1C}">
                <a14:useLocalDpi xmlns:a14="http://schemas.microsoft.com/office/drawing/2010/main" val="0"/>
              </a:ext>
            </a:extLst>
          </a:blip>
          <a:srcRect l="22500" t="23625" r="22656"/>
          <a:stretch/>
        </p:blipFill>
        <p:spPr>
          <a:xfrm>
            <a:off x="9463003" y="0"/>
            <a:ext cx="2932889" cy="3063240"/>
          </a:xfrm>
          <a:prstGeom prst="rect">
            <a:avLst/>
          </a:prstGeom>
        </p:spPr>
      </p:pic>
      <p:pic>
        <p:nvPicPr>
          <p:cNvPr id="9" name="Picture 8" descr="A close up of a person's face&#10;&#10;Description automatically generated with medium confidence">
            <a:extLst>
              <a:ext uri="{FF2B5EF4-FFF2-40B4-BE49-F238E27FC236}">
                <a16:creationId xmlns:a16="http://schemas.microsoft.com/office/drawing/2014/main" id="{40827A50-EC30-4F84-A7E1-F0FFC8EF4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1235" y="2777490"/>
            <a:ext cx="6120765" cy="4080510"/>
          </a:xfrm>
          <a:prstGeom prst="rect">
            <a:avLst/>
          </a:prstGeom>
        </p:spPr>
      </p:pic>
      <p:pic>
        <p:nvPicPr>
          <p:cNvPr id="11" name="Picture 10" descr="A close up of a person's skin&#10;&#10;Description automatically generated with low confidence">
            <a:extLst>
              <a:ext uri="{FF2B5EF4-FFF2-40B4-BE49-F238E27FC236}">
                <a16:creationId xmlns:a16="http://schemas.microsoft.com/office/drawing/2014/main" id="{FA6CA9FF-13E6-4C9B-B363-50D9A4F61F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678298" cy="2777490"/>
          </a:xfrm>
          <a:prstGeom prst="rect">
            <a:avLst/>
          </a:prstGeom>
        </p:spPr>
      </p:pic>
      <p:pic>
        <p:nvPicPr>
          <p:cNvPr id="3" name="Picture 2" descr="A picture containing person, person, posing, close&#10;&#10;Description automatically generated">
            <a:extLst>
              <a:ext uri="{FF2B5EF4-FFF2-40B4-BE49-F238E27FC236}">
                <a16:creationId xmlns:a16="http://schemas.microsoft.com/office/drawing/2014/main" id="{7BA908F9-FF83-4AC7-9072-5B05935B7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169" y="-1572"/>
            <a:ext cx="2423160" cy="2779062"/>
          </a:xfrm>
          <a:prstGeom prst="rect">
            <a:avLst/>
          </a:prstGeom>
        </p:spPr>
      </p:pic>
      <p:sp>
        <p:nvSpPr>
          <p:cNvPr id="14" name="Rectangle 13">
            <a:extLst>
              <a:ext uri="{FF2B5EF4-FFF2-40B4-BE49-F238E27FC236}">
                <a16:creationId xmlns:a16="http://schemas.microsoft.com/office/drawing/2014/main" id="{C16EBA2D-A470-4587-9707-F6998F89411B}"/>
              </a:ext>
            </a:extLst>
          </p:cNvPr>
          <p:cNvSpPr/>
          <p:nvPr/>
        </p:nvSpPr>
        <p:spPr>
          <a:xfrm>
            <a:off x="0" y="6260154"/>
            <a:ext cx="3678298" cy="61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Cushing Syndrome: Skin Changes</a:t>
            </a:r>
          </a:p>
        </p:txBody>
      </p:sp>
      <p:sp>
        <p:nvSpPr>
          <p:cNvPr id="15" name="TextBox 14">
            <a:extLst>
              <a:ext uri="{FF2B5EF4-FFF2-40B4-BE49-F238E27FC236}">
                <a16:creationId xmlns:a16="http://schemas.microsoft.com/office/drawing/2014/main" id="{9C175829-213D-4265-A952-6BA0BE4FD40A}"/>
              </a:ext>
            </a:extLst>
          </p:cNvPr>
          <p:cNvSpPr txBox="1"/>
          <p:nvPr/>
        </p:nvSpPr>
        <p:spPr>
          <a:xfrm>
            <a:off x="2268140" y="3063240"/>
            <a:ext cx="3020686" cy="369332"/>
          </a:xfrm>
          <a:prstGeom prst="rect">
            <a:avLst/>
          </a:prstGeom>
          <a:solidFill>
            <a:schemeClr val="bg1"/>
          </a:solidFill>
        </p:spPr>
        <p:txBody>
          <a:bodyPr wrap="square" rtlCol="0">
            <a:spAutoFit/>
          </a:bodyPr>
          <a:lstStyle/>
          <a:p>
            <a:pPr algn="ctr"/>
            <a:r>
              <a:rPr lang="en-US" dirty="0"/>
              <a:t>Purple Striae (stretch marks)</a:t>
            </a:r>
          </a:p>
        </p:txBody>
      </p:sp>
      <p:pic>
        <p:nvPicPr>
          <p:cNvPr id="13" name="Picture 12" descr="A picture containing bread&#10;&#10;Description automatically generated">
            <a:extLst>
              <a:ext uri="{FF2B5EF4-FFF2-40B4-BE49-F238E27FC236}">
                <a16:creationId xmlns:a16="http://schemas.microsoft.com/office/drawing/2014/main" id="{9B4394EF-58A2-4E50-A530-E92456FBE1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5185" y="-248418"/>
            <a:ext cx="4007283" cy="3025908"/>
          </a:xfrm>
          <a:prstGeom prst="rect">
            <a:avLst/>
          </a:prstGeom>
        </p:spPr>
      </p:pic>
      <p:sp>
        <p:nvSpPr>
          <p:cNvPr id="19" name="TextBox 18">
            <a:extLst>
              <a:ext uri="{FF2B5EF4-FFF2-40B4-BE49-F238E27FC236}">
                <a16:creationId xmlns:a16="http://schemas.microsoft.com/office/drawing/2014/main" id="{8293F23C-991D-4970-BA96-2869F98EBE2F}"/>
              </a:ext>
            </a:extLst>
          </p:cNvPr>
          <p:cNvSpPr txBox="1"/>
          <p:nvPr/>
        </p:nvSpPr>
        <p:spPr>
          <a:xfrm>
            <a:off x="3409631" y="2408158"/>
            <a:ext cx="3715092" cy="369332"/>
          </a:xfrm>
          <a:prstGeom prst="rect">
            <a:avLst/>
          </a:prstGeom>
          <a:solidFill>
            <a:schemeClr val="bg1"/>
          </a:solidFill>
        </p:spPr>
        <p:txBody>
          <a:bodyPr wrap="square" rtlCol="0">
            <a:spAutoFit/>
          </a:bodyPr>
          <a:lstStyle/>
          <a:p>
            <a:pPr algn="ctr"/>
            <a:r>
              <a:rPr lang="en-US" dirty="0"/>
              <a:t>Skin atrophy/fragility (</a:t>
            </a:r>
            <a:r>
              <a:rPr lang="en-US" dirty="0" err="1"/>
              <a:t>bruisability</a:t>
            </a:r>
            <a:r>
              <a:rPr lang="en-US" dirty="0"/>
              <a:t>)</a:t>
            </a:r>
          </a:p>
        </p:txBody>
      </p:sp>
      <p:sp>
        <p:nvSpPr>
          <p:cNvPr id="16" name="TextBox 15">
            <a:extLst>
              <a:ext uri="{FF2B5EF4-FFF2-40B4-BE49-F238E27FC236}">
                <a16:creationId xmlns:a16="http://schemas.microsoft.com/office/drawing/2014/main" id="{5C7A0AB0-7782-4CE9-BFA1-0545FCA987C9}"/>
              </a:ext>
            </a:extLst>
          </p:cNvPr>
          <p:cNvSpPr txBox="1"/>
          <p:nvPr/>
        </p:nvSpPr>
        <p:spPr>
          <a:xfrm>
            <a:off x="7952660" y="3059668"/>
            <a:ext cx="3020686" cy="369332"/>
          </a:xfrm>
          <a:prstGeom prst="rect">
            <a:avLst/>
          </a:prstGeom>
          <a:solidFill>
            <a:schemeClr val="bg1"/>
          </a:solidFill>
        </p:spPr>
        <p:txBody>
          <a:bodyPr wrap="square" rtlCol="0">
            <a:spAutoFit/>
          </a:bodyPr>
          <a:lstStyle/>
          <a:p>
            <a:r>
              <a:rPr lang="en-US" dirty="0"/>
              <a:t>Purple Striae (stretch marks)</a:t>
            </a:r>
          </a:p>
        </p:txBody>
      </p:sp>
      <p:sp>
        <p:nvSpPr>
          <p:cNvPr id="17" name="TextBox 16">
            <a:extLst>
              <a:ext uri="{FF2B5EF4-FFF2-40B4-BE49-F238E27FC236}">
                <a16:creationId xmlns:a16="http://schemas.microsoft.com/office/drawing/2014/main" id="{754B2C0B-F809-4DEC-9680-A59F3EE7615A}"/>
              </a:ext>
            </a:extLst>
          </p:cNvPr>
          <p:cNvSpPr txBox="1"/>
          <p:nvPr/>
        </p:nvSpPr>
        <p:spPr>
          <a:xfrm>
            <a:off x="407105" y="50992"/>
            <a:ext cx="1661725" cy="369332"/>
          </a:xfrm>
          <a:prstGeom prst="rect">
            <a:avLst/>
          </a:prstGeom>
          <a:solidFill>
            <a:schemeClr val="bg1"/>
          </a:solidFill>
        </p:spPr>
        <p:txBody>
          <a:bodyPr wrap="square" rtlCol="0">
            <a:spAutoFit/>
          </a:bodyPr>
          <a:lstStyle/>
          <a:p>
            <a:pPr algn="ctr"/>
            <a:r>
              <a:rPr lang="en-US" dirty="0"/>
              <a:t>Steroid Acne</a:t>
            </a:r>
          </a:p>
        </p:txBody>
      </p:sp>
      <p:sp>
        <p:nvSpPr>
          <p:cNvPr id="20" name="TextBox 19">
            <a:extLst>
              <a:ext uri="{FF2B5EF4-FFF2-40B4-BE49-F238E27FC236}">
                <a16:creationId xmlns:a16="http://schemas.microsoft.com/office/drawing/2014/main" id="{4A6779BA-18D0-4FDA-82DE-D1A7F5811C31}"/>
              </a:ext>
            </a:extLst>
          </p:cNvPr>
          <p:cNvSpPr txBox="1"/>
          <p:nvPr/>
        </p:nvSpPr>
        <p:spPr>
          <a:xfrm>
            <a:off x="7292468" y="-1572"/>
            <a:ext cx="2268491" cy="369332"/>
          </a:xfrm>
          <a:prstGeom prst="rect">
            <a:avLst/>
          </a:prstGeom>
          <a:solidFill>
            <a:schemeClr val="bg1"/>
          </a:solidFill>
        </p:spPr>
        <p:txBody>
          <a:bodyPr wrap="square" rtlCol="0">
            <a:spAutoFit/>
          </a:bodyPr>
          <a:lstStyle/>
          <a:p>
            <a:pPr algn="ctr"/>
            <a:r>
              <a:rPr lang="en-US" dirty="0"/>
              <a:t>Round “moon” facies</a:t>
            </a:r>
          </a:p>
        </p:txBody>
      </p:sp>
      <p:sp>
        <p:nvSpPr>
          <p:cNvPr id="21" name="TextBox 20">
            <a:extLst>
              <a:ext uri="{FF2B5EF4-FFF2-40B4-BE49-F238E27FC236}">
                <a16:creationId xmlns:a16="http://schemas.microsoft.com/office/drawing/2014/main" id="{F0E59964-22CE-4986-BB41-62F9867B6860}"/>
              </a:ext>
            </a:extLst>
          </p:cNvPr>
          <p:cNvSpPr txBox="1"/>
          <p:nvPr/>
        </p:nvSpPr>
        <p:spPr>
          <a:xfrm>
            <a:off x="9932670" y="0"/>
            <a:ext cx="2259330" cy="369332"/>
          </a:xfrm>
          <a:prstGeom prst="rect">
            <a:avLst/>
          </a:prstGeom>
          <a:solidFill>
            <a:schemeClr val="bg1"/>
          </a:solidFill>
        </p:spPr>
        <p:txBody>
          <a:bodyPr wrap="square" rtlCol="0">
            <a:spAutoFit/>
          </a:bodyPr>
          <a:lstStyle/>
          <a:p>
            <a:pPr algn="r"/>
            <a:r>
              <a:rPr lang="en-US" dirty="0"/>
              <a:t>Round “moon” facies</a:t>
            </a:r>
          </a:p>
        </p:txBody>
      </p:sp>
    </p:spTree>
    <p:extLst>
      <p:ext uri="{BB962C8B-B14F-4D97-AF65-F5344CB8AC3E}">
        <p14:creationId xmlns:p14="http://schemas.microsoft.com/office/powerpoint/2010/main" val="3219221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0F48020-3B42-40B7-8EF5-ABAA7720D9CA}"/>
              </a:ext>
            </a:extLst>
          </p:cNvPr>
          <p:cNvPicPr>
            <a:picLocks noChangeAspect="1"/>
          </p:cNvPicPr>
          <p:nvPr/>
        </p:nvPicPr>
        <p:blipFill rotWithShape="1">
          <a:blip r:embed="rId3">
            <a:extLst>
              <a:ext uri="{28A0092B-C50C-407E-A947-70E740481C1C}">
                <a14:useLocalDpi xmlns:a14="http://schemas.microsoft.com/office/drawing/2010/main" val="0"/>
              </a:ext>
            </a:extLst>
          </a:blip>
          <a:srcRect l="6111" t="3667" r="45056" b="5334"/>
          <a:stretch/>
        </p:blipFill>
        <p:spPr>
          <a:xfrm>
            <a:off x="8721090" y="390026"/>
            <a:ext cx="3470909" cy="6467974"/>
          </a:xfrm>
          <a:prstGeom prst="rect">
            <a:avLst/>
          </a:prstGeom>
        </p:spPr>
      </p:pic>
      <p:sp>
        <p:nvSpPr>
          <p:cNvPr id="2" name="TextBox 1">
            <a:extLst>
              <a:ext uri="{FF2B5EF4-FFF2-40B4-BE49-F238E27FC236}">
                <a16:creationId xmlns:a16="http://schemas.microsoft.com/office/drawing/2014/main" id="{1D888B5A-9B9C-484E-96E1-F40F8FA260C0}"/>
              </a:ext>
            </a:extLst>
          </p:cNvPr>
          <p:cNvSpPr txBox="1"/>
          <p:nvPr/>
        </p:nvSpPr>
        <p:spPr>
          <a:xfrm>
            <a:off x="83126" y="56138"/>
            <a:ext cx="12192000" cy="646331"/>
          </a:xfrm>
          <a:prstGeom prst="rect">
            <a:avLst/>
          </a:prstGeom>
          <a:noFill/>
        </p:spPr>
        <p:txBody>
          <a:bodyPr wrap="square" rtlCol="0">
            <a:spAutoFit/>
          </a:bodyPr>
          <a:lstStyle/>
          <a:p>
            <a:pPr algn="ctr"/>
            <a:r>
              <a:rPr lang="en-US" sz="3600" dirty="0"/>
              <a:t>Causes of Cushing Syndrome 1</a:t>
            </a:r>
          </a:p>
        </p:txBody>
      </p:sp>
      <p:sp>
        <p:nvSpPr>
          <p:cNvPr id="3" name="TextBox 2">
            <a:extLst>
              <a:ext uri="{FF2B5EF4-FFF2-40B4-BE49-F238E27FC236}">
                <a16:creationId xmlns:a16="http://schemas.microsoft.com/office/drawing/2014/main" id="{FBE4DAE9-B52C-4D49-AD49-24F25F47EF48}"/>
              </a:ext>
            </a:extLst>
          </p:cNvPr>
          <p:cNvSpPr txBox="1"/>
          <p:nvPr/>
        </p:nvSpPr>
        <p:spPr>
          <a:xfrm>
            <a:off x="369454" y="702469"/>
            <a:ext cx="9245856" cy="5970865"/>
          </a:xfrm>
          <a:prstGeom prst="rect">
            <a:avLst/>
          </a:prstGeom>
          <a:noFill/>
        </p:spPr>
        <p:txBody>
          <a:bodyPr wrap="square" rtlCol="0">
            <a:spAutoFit/>
          </a:bodyPr>
          <a:lstStyle/>
          <a:p>
            <a:pPr marL="457200" indent="-457200">
              <a:buFont typeface="+mj-lt"/>
              <a:buAutoNum type="arabicPeriod"/>
            </a:pPr>
            <a:r>
              <a:rPr lang="en-US" sz="2400" b="1" dirty="0">
                <a:solidFill>
                  <a:srgbClr val="C00000"/>
                </a:solidFill>
              </a:rPr>
              <a:t>Exogenous:  </a:t>
            </a:r>
            <a:r>
              <a:rPr lang="en-US" sz="2000" dirty="0"/>
              <a:t>Most cases of Cushing syndrome are </a:t>
            </a:r>
            <a:r>
              <a:rPr lang="en-US" sz="2000" b="1" dirty="0"/>
              <a:t>iatrogenic</a:t>
            </a:r>
            <a:r>
              <a:rPr lang="en-US" sz="2000" dirty="0"/>
              <a:t>, due to administration of corticosteroids.  Rarely,</a:t>
            </a:r>
            <a:r>
              <a:rPr lang="en-US" sz="2000" b="1" dirty="0"/>
              <a:t> factitious </a:t>
            </a:r>
            <a:r>
              <a:rPr lang="en-US" sz="2000" dirty="0"/>
              <a:t>cases arise, due to illicit administration of exogenous glucocorticoids.</a:t>
            </a:r>
          </a:p>
          <a:p>
            <a:pPr marL="457200" indent="-457200">
              <a:buFont typeface="+mj-lt"/>
              <a:buAutoNum type="arabicPeriod"/>
            </a:pPr>
            <a:r>
              <a:rPr lang="en-US" sz="2400" b="1" dirty="0">
                <a:solidFill>
                  <a:srgbClr val="C00000"/>
                </a:solidFill>
              </a:rPr>
              <a:t>Endogenous:</a:t>
            </a:r>
          </a:p>
          <a:p>
            <a:pPr marL="800100" lvl="1" indent="-342900">
              <a:buFont typeface="Arial" panose="020B0604020202020204" pitchFamily="34" charset="0"/>
              <a:buChar char="•"/>
            </a:pPr>
            <a:r>
              <a:rPr lang="en-US" sz="2400" b="1" dirty="0"/>
              <a:t>ACTH-Dependent</a:t>
            </a:r>
          </a:p>
          <a:p>
            <a:pPr marL="1200150" lvl="2" indent="-285750">
              <a:buFont typeface="Arial" panose="020B0604020202020204" pitchFamily="34" charset="0"/>
              <a:buChar char="•"/>
            </a:pPr>
            <a:r>
              <a:rPr lang="en-US" i="1" dirty="0"/>
              <a:t>Cushing Disease: </a:t>
            </a:r>
            <a:r>
              <a:rPr lang="en-US" dirty="0"/>
              <a:t>ACTH-secreting</a:t>
            </a:r>
            <a:r>
              <a:rPr lang="en-US" i="1" dirty="0"/>
              <a:t> </a:t>
            </a:r>
            <a:r>
              <a:rPr lang="en-US" b="1" i="1" dirty="0"/>
              <a:t>pituitary adenomas</a:t>
            </a:r>
          </a:p>
          <a:p>
            <a:pPr marL="1657350" lvl="3" indent="-285750">
              <a:buFont typeface="Arial" panose="020B0604020202020204" pitchFamily="34" charset="0"/>
              <a:buChar char="•"/>
            </a:pPr>
            <a:r>
              <a:rPr lang="en-US" dirty="0"/>
              <a:t>65-70% of cases of endogenous </a:t>
            </a:r>
            <a:r>
              <a:rPr lang="en-US" dirty="0" err="1"/>
              <a:t>hypercorticolism</a:t>
            </a:r>
            <a:endParaRPr lang="en-US" dirty="0"/>
          </a:p>
          <a:p>
            <a:pPr marL="1657350" lvl="3" indent="-285750">
              <a:buFont typeface="Arial" panose="020B0604020202020204" pitchFamily="34" charset="0"/>
              <a:buChar char="•"/>
            </a:pPr>
            <a:r>
              <a:rPr lang="en-US" dirty="0"/>
              <a:t>usually females, microadenomas (90-95%)</a:t>
            </a:r>
          </a:p>
          <a:p>
            <a:pPr marL="1200150" lvl="2" indent="-285750">
              <a:buFont typeface="Arial" panose="020B0604020202020204" pitchFamily="34" charset="0"/>
              <a:buChar char="•"/>
            </a:pPr>
            <a:r>
              <a:rPr lang="en-US" i="1" dirty="0"/>
              <a:t>Ectopic ACTH syndrome</a:t>
            </a:r>
          </a:p>
          <a:p>
            <a:pPr marL="1657350" lvl="3" indent="-285750">
              <a:buFont typeface="Arial" panose="020B0604020202020204" pitchFamily="34" charset="0"/>
              <a:buChar char="•"/>
            </a:pPr>
            <a:r>
              <a:rPr lang="en-US" dirty="0"/>
              <a:t>10-15% of cases, usually from </a:t>
            </a:r>
            <a:r>
              <a:rPr lang="en-US" b="1" i="1" dirty="0"/>
              <a:t>non-pituitary ACTH-secreting tumor </a:t>
            </a:r>
          </a:p>
          <a:p>
            <a:pPr marL="1657350" lvl="3" indent="-285750">
              <a:buFont typeface="Arial" panose="020B0604020202020204" pitchFamily="34" charset="0"/>
              <a:buChar char="•"/>
            </a:pPr>
            <a:r>
              <a:rPr lang="en-US" dirty="0"/>
              <a:t>small cell carcinoma of lung and other neuroendocrine neoplasms</a:t>
            </a:r>
          </a:p>
          <a:p>
            <a:pPr marL="1657350" lvl="3" indent="-285750">
              <a:buFont typeface="Arial" panose="020B0604020202020204" pitchFamily="34" charset="0"/>
              <a:buChar char="•"/>
            </a:pPr>
            <a:r>
              <a:rPr lang="en-US" dirty="0"/>
              <a:t>Usually lacks feedback inhibition by exogenous dexamethasone therapy</a:t>
            </a:r>
          </a:p>
          <a:p>
            <a:pPr marL="1200150" lvl="2" indent="-285750">
              <a:buFont typeface="Arial" panose="020B0604020202020204" pitchFamily="34" charset="0"/>
              <a:buChar char="•"/>
            </a:pPr>
            <a:r>
              <a:rPr lang="en-US" i="1" dirty="0"/>
              <a:t>Ectopic CRH (corticotropin releasing hormone) syndrome</a:t>
            </a:r>
          </a:p>
          <a:p>
            <a:pPr marL="1657350" lvl="3" indent="-285750">
              <a:buFont typeface="Arial" panose="020B0604020202020204" pitchFamily="34" charset="0"/>
              <a:buChar char="•"/>
            </a:pPr>
            <a:r>
              <a:rPr lang="en-US" dirty="0"/>
              <a:t>&lt;1% of cases, usually from </a:t>
            </a:r>
            <a:r>
              <a:rPr lang="en-US" b="1" i="1" dirty="0"/>
              <a:t>non-pituitary CRH-secreting tumor</a:t>
            </a:r>
            <a:r>
              <a:rPr lang="en-US" b="1" dirty="0"/>
              <a:t> </a:t>
            </a:r>
            <a:r>
              <a:rPr lang="en-US" dirty="0"/>
              <a:t>(e.g. hypothalamic)</a:t>
            </a:r>
          </a:p>
          <a:p>
            <a:pPr marL="1657350" lvl="3" indent="-285750">
              <a:buFont typeface="Arial" panose="020B0604020202020204" pitchFamily="34" charset="0"/>
              <a:buChar char="•"/>
            </a:pPr>
            <a:r>
              <a:rPr lang="en-US" dirty="0"/>
              <a:t>May be responsive to feedback inhibition by exogenous dexamethasone or cortisol (only if doesn’t also secrete ACTH)</a:t>
            </a:r>
          </a:p>
          <a:p>
            <a:pPr marL="1657350" lvl="3" indent="-285750">
              <a:buFont typeface="Arial" panose="020B0604020202020204" pitchFamily="34" charset="0"/>
              <a:buChar char="•"/>
            </a:pPr>
            <a:r>
              <a:rPr lang="en-US" dirty="0"/>
              <a:t>Causes </a:t>
            </a:r>
            <a:r>
              <a:rPr lang="en-US" i="1" dirty="0"/>
              <a:t>bilateral diffuse pituitary hyperplasia</a:t>
            </a:r>
          </a:p>
          <a:p>
            <a:pPr marL="1200150" lvl="2" indent="-285750">
              <a:buFont typeface="Arial" panose="020B0604020202020204" pitchFamily="34" charset="0"/>
              <a:buChar char="•"/>
            </a:pPr>
            <a:r>
              <a:rPr lang="en-US" i="1" dirty="0"/>
              <a:t>Iatrogenic or factitious Cushing's syndrome </a:t>
            </a:r>
            <a:r>
              <a:rPr lang="en-US" dirty="0"/>
              <a:t>due to administration of exogenous </a:t>
            </a:r>
            <a:r>
              <a:rPr lang="en-US" b="1" i="1" dirty="0"/>
              <a:t>ACTH</a:t>
            </a:r>
            <a:r>
              <a:rPr lang="en-US" b="1" dirty="0"/>
              <a:t> </a:t>
            </a:r>
            <a:r>
              <a:rPr lang="en-US" dirty="0"/>
              <a:t>(not glucocorticoids)</a:t>
            </a:r>
          </a:p>
        </p:txBody>
      </p:sp>
    </p:spTree>
    <p:extLst>
      <p:ext uri="{BB962C8B-B14F-4D97-AF65-F5344CB8AC3E}">
        <p14:creationId xmlns:p14="http://schemas.microsoft.com/office/powerpoint/2010/main" val="214964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E88A44B-521C-478E-9DA9-970FC3821B1A}"/>
              </a:ext>
            </a:extLst>
          </p:cNvPr>
          <p:cNvPicPr>
            <a:picLocks noChangeAspect="1"/>
          </p:cNvPicPr>
          <p:nvPr/>
        </p:nvPicPr>
        <p:blipFill rotWithShape="1">
          <a:blip r:embed="rId3">
            <a:extLst>
              <a:ext uri="{28A0092B-C50C-407E-A947-70E740481C1C}">
                <a14:useLocalDpi xmlns:a14="http://schemas.microsoft.com/office/drawing/2010/main" val="0"/>
              </a:ext>
            </a:extLst>
          </a:blip>
          <a:srcRect l="6111" t="3667" r="45056" b="5334"/>
          <a:stretch/>
        </p:blipFill>
        <p:spPr>
          <a:xfrm>
            <a:off x="8721090" y="390026"/>
            <a:ext cx="3470909" cy="6467974"/>
          </a:xfrm>
          <a:prstGeom prst="rect">
            <a:avLst/>
          </a:prstGeom>
        </p:spPr>
      </p:pic>
      <p:sp>
        <p:nvSpPr>
          <p:cNvPr id="3" name="TextBox 2">
            <a:extLst>
              <a:ext uri="{FF2B5EF4-FFF2-40B4-BE49-F238E27FC236}">
                <a16:creationId xmlns:a16="http://schemas.microsoft.com/office/drawing/2014/main" id="{1E2D8D8A-6390-4BB8-99E2-CAD0CA9619E7}"/>
              </a:ext>
            </a:extLst>
          </p:cNvPr>
          <p:cNvSpPr txBox="1"/>
          <p:nvPr/>
        </p:nvSpPr>
        <p:spPr>
          <a:xfrm>
            <a:off x="374073" y="883287"/>
            <a:ext cx="9044248" cy="5793894"/>
          </a:xfrm>
          <a:prstGeom prst="rect">
            <a:avLst/>
          </a:prstGeom>
          <a:noFill/>
        </p:spPr>
        <p:txBody>
          <a:bodyPr wrap="square">
            <a:spAutoFit/>
          </a:bodyPr>
          <a:lstStyle/>
          <a:p>
            <a:pPr marL="514350" indent="-514350">
              <a:buFont typeface="+mj-lt"/>
              <a:buAutoNum type="arabicPeriod" startAt="2"/>
            </a:pPr>
            <a:r>
              <a:rPr lang="en-US" sz="2400" b="1" dirty="0">
                <a:solidFill>
                  <a:srgbClr val="C00000"/>
                </a:solidFill>
              </a:rPr>
              <a:t>Endogenous (cont.)</a:t>
            </a:r>
          </a:p>
          <a:p>
            <a:pPr marL="800100" lvl="1" indent="-342900">
              <a:buFont typeface="Arial" panose="020B0604020202020204" pitchFamily="34" charset="0"/>
              <a:buChar char="•"/>
            </a:pPr>
            <a:r>
              <a:rPr lang="en-US" sz="2400" b="1" dirty="0"/>
              <a:t>ACTH-Independent:</a:t>
            </a:r>
          </a:p>
          <a:p>
            <a:pPr marL="1257300" lvl="2" indent="-342900">
              <a:buFont typeface="Arial" panose="020B0604020202020204" pitchFamily="34" charset="0"/>
              <a:buChar char="•"/>
            </a:pPr>
            <a:r>
              <a:rPr lang="en-US" sz="2150" i="1" dirty="0"/>
              <a:t>Primary adrenocortical neoplasms </a:t>
            </a:r>
            <a:r>
              <a:rPr lang="en-US" sz="2150" dirty="0"/>
              <a:t>– 18 to 20% (see Adrenal II lecture)</a:t>
            </a:r>
          </a:p>
          <a:p>
            <a:pPr marL="1714500" lvl="3" indent="-342900">
              <a:buFont typeface="Arial" panose="020B0604020202020204" pitchFamily="34" charset="0"/>
              <a:buChar char="•"/>
            </a:pPr>
            <a:r>
              <a:rPr lang="en-US" sz="2150" dirty="0"/>
              <a:t>aka primary adrenocortical hyperfunction</a:t>
            </a:r>
          </a:p>
          <a:p>
            <a:pPr marL="1714500" lvl="3" indent="-342900">
              <a:buFont typeface="Arial" panose="020B0604020202020204" pitchFamily="34" charset="0"/>
              <a:buChar char="•"/>
            </a:pPr>
            <a:r>
              <a:rPr lang="en-US" sz="2150" dirty="0"/>
              <a:t>May be benign or malignant</a:t>
            </a:r>
          </a:p>
          <a:p>
            <a:pPr marL="1714500" lvl="3" indent="-342900">
              <a:buFont typeface="Arial" panose="020B0604020202020204" pitchFamily="34" charset="0"/>
              <a:buChar char="•"/>
            </a:pPr>
            <a:r>
              <a:rPr lang="en-US" sz="2150" dirty="0"/>
              <a:t>Suppress ACTH and CRH by negative feedback inhibition</a:t>
            </a:r>
          </a:p>
          <a:p>
            <a:pPr marL="1714500" lvl="3" indent="-342900">
              <a:buFont typeface="Arial" panose="020B0604020202020204" pitchFamily="34" charset="0"/>
              <a:buChar char="•"/>
            </a:pPr>
            <a:r>
              <a:rPr lang="en-US" sz="2150" dirty="0"/>
              <a:t>Associated with atrophy of pituitary </a:t>
            </a:r>
            <a:r>
              <a:rPr lang="en-US" sz="2150" dirty="0" err="1"/>
              <a:t>corticotrophs</a:t>
            </a:r>
            <a:r>
              <a:rPr lang="en-US" sz="2150" dirty="0"/>
              <a:t> and adrenal zona fasciculata/zona reticularis</a:t>
            </a:r>
          </a:p>
          <a:p>
            <a:pPr marL="1257300" lvl="2" indent="-342900">
              <a:buFont typeface="Arial" panose="020B0604020202020204" pitchFamily="34" charset="0"/>
              <a:buChar char="•"/>
            </a:pPr>
            <a:r>
              <a:rPr lang="en-US" sz="2150" i="1" dirty="0"/>
              <a:t>Bilateral micronodular adrenal hyperplasia</a:t>
            </a:r>
            <a:r>
              <a:rPr lang="en-US" sz="2150" dirty="0"/>
              <a:t> - &lt;1% of cases</a:t>
            </a:r>
          </a:p>
          <a:p>
            <a:pPr marL="1714500" lvl="3" indent="-342900">
              <a:buFont typeface="Arial" panose="020B0604020202020204" pitchFamily="34" charset="0"/>
              <a:buChar char="•"/>
            </a:pPr>
            <a:r>
              <a:rPr lang="en-US" sz="2150" dirty="0"/>
              <a:t>aka </a:t>
            </a:r>
            <a:r>
              <a:rPr lang="en-US" sz="2150" i="1" dirty="0"/>
              <a:t>primary pigmented nodular adrenocortical disease (PPNAD)</a:t>
            </a:r>
          </a:p>
          <a:p>
            <a:pPr marL="1714500" lvl="3" indent="-342900">
              <a:buFont typeface="Arial" panose="020B0604020202020204" pitchFamily="34" charset="0"/>
              <a:buChar char="•"/>
            </a:pPr>
            <a:r>
              <a:rPr lang="en-US" sz="2150" dirty="0"/>
              <a:t>May be familial (Carney Syndrome, autosomal dominant) or sporadic</a:t>
            </a:r>
          </a:p>
          <a:p>
            <a:pPr marL="1257300" lvl="2" indent="-342900">
              <a:buFont typeface="Arial" panose="020B0604020202020204" pitchFamily="34" charset="0"/>
              <a:buChar char="•"/>
            </a:pPr>
            <a:r>
              <a:rPr lang="en-US" sz="2150" i="1" dirty="0"/>
              <a:t>Bilateral macronodular adrenal hyperplasia (BMAH) </a:t>
            </a:r>
            <a:r>
              <a:rPr lang="en-US" sz="2150" dirty="0"/>
              <a:t>- &lt;1% of cases</a:t>
            </a:r>
          </a:p>
          <a:p>
            <a:pPr marL="1714500" lvl="3" indent="-342900">
              <a:buFont typeface="Arial" panose="020B0604020202020204" pitchFamily="34" charset="0"/>
              <a:buChar char="•"/>
            </a:pPr>
            <a:r>
              <a:rPr lang="en-US" sz="2150" dirty="0"/>
              <a:t>associated with adrenal glands that weigh up to 500 g or more, and contain multiple nonpigmented nodules &gt;5 mm in diameter. </a:t>
            </a:r>
          </a:p>
          <a:p>
            <a:pPr marL="1257300" lvl="2" indent="-342900">
              <a:buFont typeface="Arial" panose="020B0604020202020204" pitchFamily="34" charset="0"/>
              <a:buChar char="•"/>
            </a:pPr>
            <a:r>
              <a:rPr lang="en-US" sz="2150" i="1" dirty="0"/>
              <a:t>Other rare disorders</a:t>
            </a:r>
          </a:p>
        </p:txBody>
      </p:sp>
      <p:sp>
        <p:nvSpPr>
          <p:cNvPr id="4" name="TextBox 3">
            <a:extLst>
              <a:ext uri="{FF2B5EF4-FFF2-40B4-BE49-F238E27FC236}">
                <a16:creationId xmlns:a16="http://schemas.microsoft.com/office/drawing/2014/main" id="{1581E0EF-6F85-41D8-A0A7-7D66374F2FF6}"/>
              </a:ext>
            </a:extLst>
          </p:cNvPr>
          <p:cNvSpPr txBox="1"/>
          <p:nvPr/>
        </p:nvSpPr>
        <p:spPr>
          <a:xfrm>
            <a:off x="83126" y="56138"/>
            <a:ext cx="12192000" cy="646331"/>
          </a:xfrm>
          <a:prstGeom prst="rect">
            <a:avLst/>
          </a:prstGeom>
          <a:noFill/>
        </p:spPr>
        <p:txBody>
          <a:bodyPr wrap="square" rtlCol="0">
            <a:spAutoFit/>
          </a:bodyPr>
          <a:lstStyle/>
          <a:p>
            <a:pPr algn="ctr"/>
            <a:r>
              <a:rPr lang="en-US" sz="3600" dirty="0"/>
              <a:t>Causes of Cushing Syndrome 2</a:t>
            </a:r>
          </a:p>
        </p:txBody>
      </p:sp>
    </p:spTree>
    <p:extLst>
      <p:ext uri="{BB962C8B-B14F-4D97-AF65-F5344CB8AC3E}">
        <p14:creationId xmlns:p14="http://schemas.microsoft.com/office/powerpoint/2010/main" val="1926184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9812-BB7A-474B-BDD8-CE8D0651DE41}"/>
              </a:ext>
            </a:extLst>
          </p:cNvPr>
          <p:cNvSpPr>
            <a:spLocks noGrp="1"/>
          </p:cNvSpPr>
          <p:nvPr>
            <p:ph type="title"/>
          </p:nvPr>
        </p:nvSpPr>
        <p:spPr/>
        <p:txBody>
          <a:bodyPr>
            <a:normAutofit/>
          </a:bodyPr>
          <a:lstStyle/>
          <a:p>
            <a:pPr algn="ctr"/>
            <a:r>
              <a:rPr lang="en-US" sz="6000" b="1" dirty="0"/>
              <a:t>Which patients should be tested?</a:t>
            </a:r>
          </a:p>
        </p:txBody>
      </p:sp>
      <p:sp>
        <p:nvSpPr>
          <p:cNvPr id="3" name="Content Placeholder 2">
            <a:extLst>
              <a:ext uri="{FF2B5EF4-FFF2-40B4-BE49-F238E27FC236}">
                <a16:creationId xmlns:a16="http://schemas.microsoft.com/office/drawing/2014/main" id="{57AEA76B-0857-493E-8390-DE600E4CC860}"/>
              </a:ext>
            </a:extLst>
          </p:cNvPr>
          <p:cNvSpPr>
            <a:spLocks noGrp="1"/>
          </p:cNvSpPr>
          <p:nvPr>
            <p:ph idx="1"/>
          </p:nvPr>
        </p:nvSpPr>
        <p:spPr>
          <a:xfrm>
            <a:off x="838200" y="1501533"/>
            <a:ext cx="10515600" cy="4991341"/>
          </a:xfrm>
        </p:spPr>
        <p:txBody>
          <a:bodyPr>
            <a:normAutofit/>
          </a:bodyPr>
          <a:lstStyle/>
          <a:p>
            <a:pPr marL="463550" indent="-463550">
              <a:buFont typeface="Wingdings" panose="05000000000000000000" pitchFamily="2" charset="2"/>
              <a:buChar char="v"/>
            </a:pPr>
            <a:r>
              <a:rPr lang="en-US" dirty="0">
                <a:solidFill>
                  <a:srgbClr val="232323"/>
                </a:solidFill>
                <a:latin typeface="Noto Sans" panose="020B0502040504020204" pitchFamily="34" charset="0"/>
              </a:rPr>
              <a:t>No evidence of exogenous glucocorticoid activity – may be iatrogenic (</a:t>
            </a:r>
            <a:r>
              <a:rPr lang="en-US" b="1" dirty="0">
                <a:solidFill>
                  <a:srgbClr val="232323"/>
                </a:solidFill>
                <a:latin typeface="Noto Sans" panose="020B0502040504020204" pitchFamily="34" charset="0"/>
              </a:rPr>
              <a:t>including inhaled steroids) </a:t>
            </a:r>
            <a:r>
              <a:rPr lang="en-US" dirty="0">
                <a:solidFill>
                  <a:srgbClr val="232323"/>
                </a:solidFill>
                <a:latin typeface="Noto Sans" panose="020B0502040504020204" pitchFamily="34" charset="0"/>
              </a:rPr>
              <a:t>or factitious (rare)</a:t>
            </a:r>
            <a:endParaRPr lang="en-US" b="1" dirty="0">
              <a:solidFill>
                <a:srgbClr val="232323"/>
              </a:solidFill>
              <a:latin typeface="Noto Sans" panose="020B0502040504020204" pitchFamily="34" charset="0"/>
            </a:endParaRPr>
          </a:p>
          <a:p>
            <a:r>
              <a:rPr lang="en-US" b="0" i="0" dirty="0">
                <a:solidFill>
                  <a:srgbClr val="232323"/>
                </a:solidFill>
                <a:effectLst/>
                <a:latin typeface="Noto Sans" panose="020B0502040504020204" pitchFamily="34" charset="0"/>
              </a:rPr>
              <a:t>Unusual findings for age (osteoporosis or hypertension in young adults)</a:t>
            </a:r>
          </a:p>
          <a:p>
            <a:pPr algn="l"/>
            <a:r>
              <a:rPr lang="en-US" b="0" i="0" dirty="0">
                <a:solidFill>
                  <a:srgbClr val="232323"/>
                </a:solidFill>
                <a:effectLst/>
                <a:latin typeface="Noto Sans" panose="020B0502040504020204" pitchFamily="34" charset="0"/>
              </a:rPr>
              <a:t>Multiple progressive features of Cushing syndrome (CS), particularly those that are predictive of CS such as facial plethora, proximal myopathy, striae (&gt;1 cm wide and red/purple), and easy bruising</a:t>
            </a:r>
          </a:p>
          <a:p>
            <a:pPr algn="l"/>
            <a:r>
              <a:rPr lang="en-US" b="0" i="0" dirty="0">
                <a:solidFill>
                  <a:srgbClr val="232323"/>
                </a:solidFill>
                <a:effectLst/>
                <a:latin typeface="Noto Sans" panose="020B0502040504020204" pitchFamily="34" charset="0"/>
              </a:rPr>
              <a:t>Unexplained severe features of CS at any age (e.g. resistant hypertension, osteoporosis)</a:t>
            </a:r>
          </a:p>
          <a:p>
            <a:pPr algn="l"/>
            <a:r>
              <a:rPr lang="en-US" b="0" i="0" dirty="0">
                <a:solidFill>
                  <a:srgbClr val="232323"/>
                </a:solidFill>
                <a:effectLst/>
                <a:latin typeface="Noto Sans" panose="020B0502040504020204" pitchFamily="34" charset="0"/>
              </a:rPr>
              <a:t>Incidental adrenal adenomas</a:t>
            </a:r>
          </a:p>
          <a:p>
            <a:endParaRPr lang="en-US" dirty="0"/>
          </a:p>
        </p:txBody>
      </p:sp>
    </p:spTree>
    <p:extLst>
      <p:ext uri="{BB962C8B-B14F-4D97-AF65-F5344CB8AC3E}">
        <p14:creationId xmlns:p14="http://schemas.microsoft.com/office/powerpoint/2010/main" val="3391143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5420-73C4-4730-8417-A8142EEC6A78}"/>
              </a:ext>
            </a:extLst>
          </p:cNvPr>
          <p:cNvSpPr>
            <a:spLocks noGrp="1"/>
          </p:cNvSpPr>
          <p:nvPr>
            <p:ph type="title"/>
          </p:nvPr>
        </p:nvSpPr>
        <p:spPr>
          <a:xfrm>
            <a:off x="838200" y="18255"/>
            <a:ext cx="10515600" cy="1325563"/>
          </a:xfrm>
        </p:spPr>
        <p:txBody>
          <a:bodyPr>
            <a:normAutofit/>
          </a:bodyPr>
          <a:lstStyle/>
          <a:p>
            <a:pPr algn="ctr"/>
            <a:r>
              <a:rPr lang="en-US" sz="4800" b="1" dirty="0"/>
              <a:t>Screening tests for Cushing syndrome</a:t>
            </a:r>
          </a:p>
        </p:txBody>
      </p:sp>
      <p:sp>
        <p:nvSpPr>
          <p:cNvPr id="3" name="Content Placeholder 2">
            <a:extLst>
              <a:ext uri="{FF2B5EF4-FFF2-40B4-BE49-F238E27FC236}">
                <a16:creationId xmlns:a16="http://schemas.microsoft.com/office/drawing/2014/main" id="{25333B42-0EAA-455C-B39C-921E6368CE90}"/>
              </a:ext>
            </a:extLst>
          </p:cNvPr>
          <p:cNvSpPr>
            <a:spLocks noGrp="1"/>
          </p:cNvSpPr>
          <p:nvPr>
            <p:ph idx="1"/>
          </p:nvPr>
        </p:nvSpPr>
        <p:spPr>
          <a:xfrm>
            <a:off x="919223" y="1343818"/>
            <a:ext cx="10515600" cy="5300050"/>
          </a:xfrm>
        </p:spPr>
        <p:txBody>
          <a:bodyPr>
            <a:normAutofit fontScale="92500" lnSpcReduction="10000"/>
          </a:bodyPr>
          <a:lstStyle/>
          <a:p>
            <a:r>
              <a:rPr lang="en-US" b="0" i="0" dirty="0">
                <a:solidFill>
                  <a:srgbClr val="232323"/>
                </a:solidFill>
                <a:effectLst/>
                <a:latin typeface="Noto Sans" panose="020B0502040504020204" pitchFamily="34" charset="0"/>
              </a:rPr>
              <a:t>First-line tests: </a:t>
            </a:r>
          </a:p>
          <a:p>
            <a:pPr lvl="1"/>
            <a:r>
              <a:rPr lang="en-US" b="0" i="0" dirty="0">
                <a:solidFill>
                  <a:srgbClr val="232323"/>
                </a:solidFill>
                <a:effectLst/>
                <a:latin typeface="Noto Sans" panose="020B0502040504020204" pitchFamily="34" charset="0"/>
              </a:rPr>
              <a:t>late-night salivary cortisol (two measurements)</a:t>
            </a:r>
          </a:p>
          <a:p>
            <a:pPr lvl="1"/>
            <a:r>
              <a:rPr lang="en-US" b="0" i="0" dirty="0">
                <a:solidFill>
                  <a:srgbClr val="232323"/>
                </a:solidFill>
                <a:effectLst/>
                <a:latin typeface="Noto Sans" panose="020B0502040504020204" pitchFamily="34" charset="0"/>
              </a:rPr>
              <a:t>24-hour urinary free cortisol (UFC) excretion (two measurements)</a:t>
            </a:r>
          </a:p>
          <a:p>
            <a:pPr lvl="1"/>
            <a:r>
              <a:rPr lang="en-US" b="0" i="0" dirty="0">
                <a:solidFill>
                  <a:srgbClr val="232323"/>
                </a:solidFill>
                <a:effectLst/>
                <a:latin typeface="Noto Sans" panose="020B0502040504020204" pitchFamily="34" charset="0"/>
              </a:rPr>
              <a:t>overnight 1 mg </a:t>
            </a:r>
            <a:r>
              <a:rPr lang="en-US" b="0" i="0" dirty="0">
                <a:effectLst/>
                <a:latin typeface="Noto Sans" panose="020B0502040504020204" pitchFamily="34" charset="0"/>
              </a:rPr>
              <a:t>dexamethasone</a:t>
            </a:r>
            <a:r>
              <a:rPr lang="en-US" b="0" i="0" dirty="0">
                <a:solidFill>
                  <a:srgbClr val="232323"/>
                </a:solidFill>
                <a:effectLst/>
                <a:latin typeface="Noto Sans" panose="020B0502040504020204" pitchFamily="34" charset="0"/>
              </a:rPr>
              <a:t> suppression test (DST)</a:t>
            </a:r>
          </a:p>
          <a:p>
            <a:r>
              <a:rPr lang="en-US" b="0" i="0" dirty="0">
                <a:solidFill>
                  <a:srgbClr val="232323"/>
                </a:solidFill>
                <a:effectLst/>
                <a:latin typeface="Noto Sans" panose="020B0502040504020204" pitchFamily="34" charset="0"/>
              </a:rPr>
              <a:t>For patients with a low index of suspicion, we suggest initial testing with one</a:t>
            </a:r>
            <a:r>
              <a:rPr lang="en-US" dirty="0">
                <a:solidFill>
                  <a:srgbClr val="232323"/>
                </a:solidFill>
                <a:latin typeface="Noto Sans" panose="020B0502040504020204" pitchFamily="34" charset="0"/>
              </a:rPr>
              <a:t> first line test</a:t>
            </a:r>
          </a:p>
          <a:p>
            <a:r>
              <a:rPr lang="en-US" b="0" i="0" dirty="0">
                <a:solidFill>
                  <a:srgbClr val="232323"/>
                </a:solidFill>
                <a:effectLst/>
                <a:latin typeface="Noto Sans" panose="020B0502040504020204" pitchFamily="34" charset="0"/>
              </a:rPr>
              <a:t>For patients with a high index of suspicion, such as those with features suggestive of CS, two or three first-line tests are suggested (with repeated measurement for UFC or salivary cortisol)</a:t>
            </a:r>
          </a:p>
          <a:p>
            <a:r>
              <a:rPr lang="en-US" dirty="0">
                <a:solidFill>
                  <a:srgbClr val="232323"/>
                </a:solidFill>
                <a:latin typeface="Noto Sans" panose="020B0502040504020204" pitchFamily="34" charset="0"/>
              </a:rPr>
              <a:t>Any abnormal result:</a:t>
            </a:r>
          </a:p>
          <a:p>
            <a:pPr lvl="1"/>
            <a:r>
              <a:rPr lang="en-US" b="0" i="0" dirty="0">
                <a:solidFill>
                  <a:srgbClr val="232323"/>
                </a:solidFill>
                <a:effectLst/>
                <a:latin typeface="Noto Sans" panose="020B0502040504020204" pitchFamily="34" charset="0"/>
              </a:rPr>
              <a:t>in patients with at least one abnormal test result, refer to Endocrinology for </a:t>
            </a:r>
            <a:r>
              <a:rPr lang="en-US" dirty="0">
                <a:solidFill>
                  <a:srgbClr val="232323"/>
                </a:solidFill>
                <a:latin typeface="Noto Sans" panose="020B0502040504020204" pitchFamily="34" charset="0"/>
              </a:rPr>
              <a:t>more specific </a:t>
            </a:r>
            <a:r>
              <a:rPr lang="en-US" b="0" i="0" dirty="0">
                <a:solidFill>
                  <a:srgbClr val="232323"/>
                </a:solidFill>
                <a:effectLst/>
                <a:latin typeface="Noto Sans" panose="020B0502040504020204" pitchFamily="34" charset="0"/>
              </a:rPr>
              <a:t>testing</a:t>
            </a:r>
          </a:p>
          <a:p>
            <a:pPr lvl="1"/>
            <a:r>
              <a:rPr lang="en-US" dirty="0">
                <a:solidFill>
                  <a:srgbClr val="232323"/>
                </a:solidFill>
                <a:latin typeface="Noto Sans" panose="020B0502040504020204" pitchFamily="34" charset="0"/>
              </a:rPr>
              <a:t>Exclude physiologic hypercortisolism that might mimic CS</a:t>
            </a:r>
          </a:p>
        </p:txBody>
      </p:sp>
    </p:spTree>
    <p:extLst>
      <p:ext uri="{BB962C8B-B14F-4D97-AF65-F5344CB8AC3E}">
        <p14:creationId xmlns:p14="http://schemas.microsoft.com/office/powerpoint/2010/main" val="319753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C38A-B9D0-4D27-A986-27B5AB23C23A}"/>
              </a:ext>
            </a:extLst>
          </p:cNvPr>
          <p:cNvSpPr txBox="1">
            <a:spLocks/>
          </p:cNvSpPr>
          <p:nvPr/>
        </p:nvSpPr>
        <p:spPr>
          <a:xfrm>
            <a:off x="567158" y="300942"/>
            <a:ext cx="11019099" cy="12500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t>Testing strategies to define etiology of Cushing syndrome</a:t>
            </a:r>
          </a:p>
          <a:p>
            <a:pPr marL="3657600" indent="-457200" algn="just">
              <a:buFont typeface="Arial" panose="020B0604020202020204" pitchFamily="34" charset="0"/>
              <a:buChar char="•"/>
              <a:defRPr/>
            </a:pPr>
            <a:r>
              <a:rPr lang="en-US" sz="3600" b="1" dirty="0">
                <a:solidFill>
                  <a:srgbClr val="C00000"/>
                </a:solidFill>
              </a:rPr>
              <a:t>ACTH levels</a:t>
            </a:r>
          </a:p>
          <a:p>
            <a:pPr marL="3657600" indent="-457200" algn="just">
              <a:buFont typeface="Arial" panose="020B0604020202020204" pitchFamily="34" charset="0"/>
              <a:buChar char="•"/>
              <a:defRPr/>
            </a:pPr>
            <a:r>
              <a:rPr lang="en-US" sz="3600" b="1" dirty="0">
                <a:solidFill>
                  <a:srgbClr val="C00000"/>
                </a:solidFill>
              </a:rPr>
              <a:t>Dexamethasone suppression test</a:t>
            </a:r>
          </a:p>
        </p:txBody>
      </p:sp>
      <p:sp>
        <p:nvSpPr>
          <p:cNvPr id="3" name="Content Placeholder 2">
            <a:extLst>
              <a:ext uri="{FF2B5EF4-FFF2-40B4-BE49-F238E27FC236}">
                <a16:creationId xmlns:a16="http://schemas.microsoft.com/office/drawing/2014/main" id="{B7B1E5D9-5B02-4A97-9E1A-2A3E4F94DE83}"/>
              </a:ext>
            </a:extLst>
          </p:cNvPr>
          <p:cNvSpPr txBox="1">
            <a:spLocks/>
          </p:cNvSpPr>
          <p:nvPr/>
        </p:nvSpPr>
        <p:spPr>
          <a:xfrm>
            <a:off x="567158" y="1985058"/>
            <a:ext cx="11019099"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t>Abnormal pituitary ACTH production (e.g. pituitary adenoma)</a:t>
            </a:r>
          </a:p>
          <a:p>
            <a:pPr lvl="1"/>
            <a:r>
              <a:rPr lang="en-US" altLang="en-US" b="1" dirty="0"/>
              <a:t>High ACTH level</a:t>
            </a:r>
          </a:p>
          <a:p>
            <a:pPr lvl="1"/>
            <a:r>
              <a:rPr lang="en-US" altLang="en-US" dirty="0"/>
              <a:t>cortisol levels </a:t>
            </a:r>
            <a:r>
              <a:rPr lang="en-US" altLang="en-US" b="1" dirty="0"/>
              <a:t>NOT suppressed by LOW dose dexamethasone </a:t>
            </a:r>
            <a:r>
              <a:rPr lang="en-US" altLang="en-US" dirty="0"/>
              <a:t>BUT can be </a:t>
            </a:r>
            <a:r>
              <a:rPr lang="en-US" altLang="en-US" b="1" dirty="0"/>
              <a:t>suppressed by HIGH dose dexamethasone</a:t>
            </a:r>
            <a:r>
              <a:rPr lang="en-US" altLang="en-US" dirty="0"/>
              <a:t> (feedback inhibition of pituitary)</a:t>
            </a:r>
            <a:endParaRPr lang="en-US" altLang="en-US" b="1" dirty="0"/>
          </a:p>
          <a:p>
            <a:r>
              <a:rPr lang="en-US" altLang="en-US" b="1" dirty="0"/>
              <a:t>Ectopic ACTH secretion </a:t>
            </a:r>
            <a:endParaRPr lang="en-US" altLang="en-US" dirty="0"/>
          </a:p>
          <a:p>
            <a:pPr lvl="1"/>
            <a:r>
              <a:rPr lang="en-US" altLang="en-US" b="1" dirty="0"/>
              <a:t>High ACTH level – </a:t>
            </a:r>
            <a:r>
              <a:rPr lang="en-US" altLang="en-US" dirty="0"/>
              <a:t>outside of HPA Axis (no feedback inhibition)</a:t>
            </a:r>
          </a:p>
          <a:p>
            <a:pPr lvl="1"/>
            <a:r>
              <a:rPr lang="en-US" altLang="en-US" b="1" dirty="0"/>
              <a:t>cortisol levels are NOT suppressed </a:t>
            </a:r>
            <a:r>
              <a:rPr lang="en-US" altLang="en-US" dirty="0"/>
              <a:t>by low </a:t>
            </a:r>
            <a:r>
              <a:rPr lang="en-US" altLang="en-US" b="1" i="1" dirty="0"/>
              <a:t>or</a:t>
            </a:r>
            <a:r>
              <a:rPr lang="en-US" altLang="en-US" dirty="0"/>
              <a:t> high dose dexamethasone</a:t>
            </a:r>
          </a:p>
          <a:p>
            <a:r>
              <a:rPr lang="en-US" altLang="en-US" b="1" dirty="0"/>
              <a:t>Adrenal tumor</a:t>
            </a:r>
            <a:r>
              <a:rPr lang="en-US" altLang="en-US" dirty="0"/>
              <a:t> or </a:t>
            </a:r>
            <a:r>
              <a:rPr lang="en-US" altLang="en-US" b="1" dirty="0"/>
              <a:t>nodular hyperplasia</a:t>
            </a:r>
          </a:p>
          <a:p>
            <a:pPr lvl="1"/>
            <a:r>
              <a:rPr lang="en-US" altLang="en-US" b="1" dirty="0"/>
              <a:t>Low ACTH level </a:t>
            </a:r>
            <a:r>
              <a:rPr lang="en-US" altLang="en-US" dirty="0"/>
              <a:t>due to feedback inhibition of pituitary ACTH secretion by cortisol produced autonomously by the tumor or nodular hyperplasia</a:t>
            </a:r>
          </a:p>
          <a:p>
            <a:pPr lvl="1"/>
            <a:r>
              <a:rPr lang="en-US" altLang="en-US" b="1" dirty="0"/>
              <a:t>cortisol levels are NOT suppressed </a:t>
            </a:r>
            <a:r>
              <a:rPr lang="en-US" altLang="en-US" dirty="0"/>
              <a:t>by low </a:t>
            </a:r>
            <a:r>
              <a:rPr lang="en-US" altLang="en-US" b="1" i="1" dirty="0"/>
              <a:t>or</a:t>
            </a:r>
            <a:r>
              <a:rPr lang="en-US" altLang="en-US" dirty="0"/>
              <a:t> high doses of dexamethasone</a:t>
            </a:r>
          </a:p>
          <a:p>
            <a:endParaRPr lang="en-US" altLang="en-US" dirty="0"/>
          </a:p>
        </p:txBody>
      </p:sp>
    </p:spTree>
    <p:extLst>
      <p:ext uri="{BB962C8B-B14F-4D97-AF65-F5344CB8AC3E}">
        <p14:creationId xmlns:p14="http://schemas.microsoft.com/office/powerpoint/2010/main" val="3198996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3777-73B2-4FDB-8B56-0D4E1BD3ECA5}"/>
              </a:ext>
            </a:extLst>
          </p:cNvPr>
          <p:cNvSpPr>
            <a:spLocks noGrp="1"/>
          </p:cNvSpPr>
          <p:nvPr>
            <p:ph type="ctrTitle"/>
          </p:nvPr>
        </p:nvSpPr>
        <p:spPr/>
        <p:txBody>
          <a:bodyPr anchor="ctr"/>
          <a:lstStyle/>
          <a:p>
            <a:r>
              <a:rPr lang="en-US" dirty="0"/>
              <a:t>Pathology of the </a:t>
            </a:r>
            <a:br>
              <a:rPr lang="en-US" dirty="0"/>
            </a:br>
            <a:r>
              <a:rPr lang="en-US" dirty="0"/>
              <a:t>Adrenal Gland I</a:t>
            </a:r>
          </a:p>
        </p:txBody>
      </p:sp>
      <p:sp>
        <p:nvSpPr>
          <p:cNvPr id="3" name="Subtitle 2">
            <a:extLst>
              <a:ext uri="{FF2B5EF4-FFF2-40B4-BE49-F238E27FC236}">
                <a16:creationId xmlns:a16="http://schemas.microsoft.com/office/drawing/2014/main" id="{182FCA64-3102-4ACA-ADCE-98F8BFFCCC6C}"/>
              </a:ext>
            </a:extLst>
          </p:cNvPr>
          <p:cNvSpPr>
            <a:spLocks noGrp="1"/>
          </p:cNvSpPr>
          <p:nvPr>
            <p:ph type="subTitle" idx="1"/>
          </p:nvPr>
        </p:nvSpPr>
        <p:spPr>
          <a:xfrm>
            <a:off x="1524000" y="3602038"/>
            <a:ext cx="9144000" cy="2674776"/>
          </a:xfrm>
        </p:spPr>
        <p:txBody>
          <a:bodyPr>
            <a:normAutofit/>
          </a:bodyPr>
          <a:lstStyle/>
          <a:p>
            <a:r>
              <a:rPr lang="en-US" dirty="0"/>
              <a:t>Arshad Ahsanuddin, M.D.</a:t>
            </a:r>
          </a:p>
          <a:p>
            <a:r>
              <a:rPr lang="en-US" dirty="0"/>
              <a:t>Department of Pathology/Basic Medical Sciences</a:t>
            </a:r>
          </a:p>
          <a:p>
            <a:r>
              <a:rPr lang="en-US" dirty="0"/>
              <a:t>LMU DCOM-K, Rm. 216</a:t>
            </a:r>
          </a:p>
          <a:p>
            <a:endParaRPr lang="en-US" dirty="0"/>
          </a:p>
          <a:p>
            <a:r>
              <a:rPr lang="en-US" dirty="0"/>
              <a:t>Reading Assignment:</a:t>
            </a:r>
          </a:p>
          <a:p>
            <a:endParaRPr lang="en-US" dirty="0"/>
          </a:p>
        </p:txBody>
      </p:sp>
    </p:spTree>
    <p:extLst>
      <p:ext uri="{BB962C8B-B14F-4D97-AF65-F5344CB8AC3E}">
        <p14:creationId xmlns:p14="http://schemas.microsoft.com/office/powerpoint/2010/main" val="3377274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51C3609-1A58-4612-9D2B-71E825317A87}"/>
              </a:ext>
            </a:extLst>
          </p:cNvPr>
          <p:cNvPicPr>
            <a:picLocks noChangeAspect="1"/>
          </p:cNvPicPr>
          <p:nvPr/>
        </p:nvPicPr>
        <p:blipFill rotWithShape="1">
          <a:blip r:embed="rId2">
            <a:extLst>
              <a:ext uri="{28A0092B-C50C-407E-A947-70E740481C1C}">
                <a14:useLocalDpi xmlns:a14="http://schemas.microsoft.com/office/drawing/2010/main" val="0"/>
              </a:ext>
            </a:extLst>
          </a:blip>
          <a:srcRect t="16485"/>
          <a:stretch/>
        </p:blipFill>
        <p:spPr bwMode="auto">
          <a:xfrm>
            <a:off x="2721528" y="983844"/>
            <a:ext cx="6748944" cy="580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5B07B215-32C6-4773-ACC5-8E4F24F723CD}"/>
              </a:ext>
            </a:extLst>
          </p:cNvPr>
          <p:cNvSpPr txBox="1">
            <a:spLocks noChangeArrowheads="1"/>
          </p:cNvSpPr>
          <p:nvPr/>
        </p:nvSpPr>
        <p:spPr bwMode="auto">
          <a:xfrm>
            <a:off x="0" y="1020497"/>
            <a:ext cx="2847372" cy="36933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ACTH-independent</a:t>
            </a:r>
          </a:p>
          <a:p>
            <a:pPr marL="285750" indent="-285750">
              <a:buFont typeface="Arial" panose="020B0604020202020204" pitchFamily="34" charset="0"/>
              <a:buChar char="•"/>
            </a:pPr>
            <a:r>
              <a:rPr lang="en-US" altLang="en-US" dirty="0"/>
              <a:t>ACTH low</a:t>
            </a:r>
          </a:p>
          <a:p>
            <a:pPr marL="285750" indent="-285750">
              <a:buFont typeface="Arial" panose="020B0604020202020204" pitchFamily="34" charset="0"/>
              <a:buChar char="•"/>
            </a:pPr>
            <a:r>
              <a:rPr lang="en-US" altLang="en-US" dirty="0"/>
              <a:t>Cortisol high</a:t>
            </a:r>
          </a:p>
          <a:p>
            <a:pPr marL="285750" indent="-285750">
              <a:buFont typeface="Arial" panose="020B0604020202020204" pitchFamily="34" charset="0"/>
              <a:buChar char="•"/>
            </a:pPr>
            <a:r>
              <a:rPr lang="en-US" altLang="en-US" dirty="0"/>
              <a:t>Cortisol production will not be suppressed by high dose dexamethasone</a:t>
            </a:r>
          </a:p>
          <a:p>
            <a:pPr marL="285750" indent="-285750">
              <a:buFont typeface="Arial" panose="020B0604020202020204" pitchFamily="34" charset="0"/>
              <a:buChar char="•"/>
            </a:pPr>
            <a:r>
              <a:rPr lang="en-US" altLang="en-US" dirty="0"/>
              <a:t>CRH stimulation (corticotropin releasing hormone) will not further increase high baseline cortisol level and low baseline ACTH</a:t>
            </a:r>
          </a:p>
        </p:txBody>
      </p:sp>
      <p:sp>
        <p:nvSpPr>
          <p:cNvPr id="4" name="TextBox 6">
            <a:extLst>
              <a:ext uri="{FF2B5EF4-FFF2-40B4-BE49-F238E27FC236}">
                <a16:creationId xmlns:a16="http://schemas.microsoft.com/office/drawing/2014/main" id="{19F1FEE0-8BAD-41F9-8FD9-C8D7CE4CD5E7}"/>
              </a:ext>
            </a:extLst>
          </p:cNvPr>
          <p:cNvSpPr txBox="1">
            <a:spLocks noChangeArrowheads="1"/>
          </p:cNvSpPr>
          <p:nvPr/>
        </p:nvSpPr>
        <p:spPr bwMode="auto">
          <a:xfrm>
            <a:off x="435806" y="5311074"/>
            <a:ext cx="4836002" cy="138499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t>Pituitary adenoma</a:t>
            </a:r>
          </a:p>
          <a:p>
            <a:pPr marL="285750" indent="-285750">
              <a:buFont typeface="Arial" panose="020B0604020202020204" pitchFamily="34" charset="0"/>
              <a:buChar char="•"/>
            </a:pPr>
            <a:r>
              <a:rPr lang="en-US" altLang="en-US" sz="1400" dirty="0"/>
              <a:t>high dose dexamethasone suppresses elevated ACTH and cortisol levels</a:t>
            </a:r>
          </a:p>
          <a:p>
            <a:pPr marL="285750" indent="-285750">
              <a:buFont typeface="Arial" panose="020B0604020202020204" pitchFamily="34" charset="0"/>
              <a:buChar char="•"/>
            </a:pPr>
            <a:r>
              <a:rPr lang="en-US" altLang="en-US" sz="1400" dirty="0"/>
              <a:t>CRH stimulation will increase ACTH and cortisol to even higher levels if a corticotropin pituitary adenoma is present</a:t>
            </a:r>
          </a:p>
        </p:txBody>
      </p:sp>
      <p:sp>
        <p:nvSpPr>
          <p:cNvPr id="5" name="TextBox 8">
            <a:extLst>
              <a:ext uri="{FF2B5EF4-FFF2-40B4-BE49-F238E27FC236}">
                <a16:creationId xmlns:a16="http://schemas.microsoft.com/office/drawing/2014/main" id="{9CF68C81-F74F-49C2-AC93-F3601AD14DBE}"/>
              </a:ext>
            </a:extLst>
          </p:cNvPr>
          <p:cNvSpPr txBox="1">
            <a:spLocks noChangeArrowheads="1"/>
          </p:cNvSpPr>
          <p:nvPr/>
        </p:nvSpPr>
        <p:spPr bwMode="auto">
          <a:xfrm>
            <a:off x="9470472" y="5095750"/>
            <a:ext cx="2721528" cy="18158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t>Ectopic ACTH production</a:t>
            </a:r>
          </a:p>
          <a:p>
            <a:pPr marL="285750" indent="-285750">
              <a:buFont typeface="Arial" panose="020B0604020202020204" pitchFamily="34" charset="0"/>
              <a:buChar char="•"/>
            </a:pPr>
            <a:r>
              <a:rPr lang="en-US" altLang="en-US" sz="1400" dirty="0"/>
              <a:t>high dose dexamethasone does not suppress elevated ACTH and cortisol levels</a:t>
            </a:r>
          </a:p>
          <a:p>
            <a:pPr marL="285750" indent="-285750">
              <a:buFont typeface="Arial" panose="020B0604020202020204" pitchFamily="34" charset="0"/>
              <a:buChar char="•"/>
            </a:pPr>
            <a:r>
              <a:rPr lang="en-US" altLang="en-US" sz="1400" dirty="0"/>
              <a:t>CRH stimulation does NOT further increase baseline high levels of ACTH or cortisol</a:t>
            </a:r>
          </a:p>
        </p:txBody>
      </p:sp>
      <p:sp>
        <p:nvSpPr>
          <p:cNvPr id="6" name="TextBox 9">
            <a:extLst>
              <a:ext uri="{FF2B5EF4-FFF2-40B4-BE49-F238E27FC236}">
                <a16:creationId xmlns:a16="http://schemas.microsoft.com/office/drawing/2014/main" id="{EBEF9A09-3E77-42C7-B63A-6BDAA4B7532C}"/>
              </a:ext>
            </a:extLst>
          </p:cNvPr>
          <p:cNvSpPr txBox="1">
            <a:spLocks noChangeArrowheads="1"/>
          </p:cNvSpPr>
          <p:nvPr/>
        </p:nvSpPr>
        <p:spPr bwMode="auto">
          <a:xfrm>
            <a:off x="10107613" y="3751399"/>
            <a:ext cx="2084387" cy="1169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dirty="0"/>
              <a:t>IPSS: inferior petrosal sinus</a:t>
            </a:r>
            <a:r>
              <a:rPr lang="en-US" altLang="en-US" sz="1400" dirty="0"/>
              <a:t> sampling  with CRH stimulation may better clarify if ACTH is ectopic or pituitary</a:t>
            </a:r>
          </a:p>
        </p:txBody>
      </p:sp>
      <p:sp>
        <p:nvSpPr>
          <p:cNvPr id="7" name="TextBox 5">
            <a:extLst>
              <a:ext uri="{FF2B5EF4-FFF2-40B4-BE49-F238E27FC236}">
                <a16:creationId xmlns:a16="http://schemas.microsoft.com/office/drawing/2014/main" id="{FD1E4488-D5A9-4BAA-8035-B22D8086A0B0}"/>
              </a:ext>
            </a:extLst>
          </p:cNvPr>
          <p:cNvSpPr txBox="1">
            <a:spLocks noChangeArrowheads="1"/>
          </p:cNvSpPr>
          <p:nvPr/>
        </p:nvSpPr>
        <p:spPr bwMode="auto">
          <a:xfrm>
            <a:off x="9656763" y="2390252"/>
            <a:ext cx="2084388" cy="12003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dirty="0"/>
              <a:t>ACTH-dependent</a:t>
            </a:r>
          </a:p>
          <a:p>
            <a:pPr marL="285750" indent="-285750">
              <a:buFont typeface="Arial" panose="020B0604020202020204" pitchFamily="34" charset="0"/>
              <a:buChar char="•"/>
            </a:pPr>
            <a:r>
              <a:rPr lang="en-US" altLang="en-US" dirty="0"/>
              <a:t>ACTH elevated</a:t>
            </a:r>
          </a:p>
          <a:p>
            <a:pPr marL="285750" indent="-285750">
              <a:buFont typeface="Arial" panose="020B0604020202020204" pitchFamily="34" charset="0"/>
              <a:buChar char="•"/>
            </a:pPr>
            <a:r>
              <a:rPr lang="en-US" altLang="en-US" dirty="0"/>
              <a:t>Cortisol elevated</a:t>
            </a:r>
          </a:p>
        </p:txBody>
      </p:sp>
      <p:sp>
        <p:nvSpPr>
          <p:cNvPr id="8" name="TextBox 2">
            <a:extLst>
              <a:ext uri="{FF2B5EF4-FFF2-40B4-BE49-F238E27FC236}">
                <a16:creationId xmlns:a16="http://schemas.microsoft.com/office/drawing/2014/main" id="{66B38190-5D3B-4573-9418-672C8CAE0FC8}"/>
              </a:ext>
            </a:extLst>
          </p:cNvPr>
          <p:cNvSpPr txBox="1">
            <a:spLocks noChangeArrowheads="1"/>
          </p:cNvSpPr>
          <p:nvPr/>
        </p:nvSpPr>
        <p:spPr bwMode="auto">
          <a:xfrm>
            <a:off x="8301696" y="1129836"/>
            <a:ext cx="2974694"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Hypercortisolism is present</a:t>
            </a:r>
          </a:p>
        </p:txBody>
      </p:sp>
      <p:cxnSp>
        <p:nvCxnSpPr>
          <p:cNvPr id="10" name="Straight Arrow Connector 9">
            <a:extLst>
              <a:ext uri="{FF2B5EF4-FFF2-40B4-BE49-F238E27FC236}">
                <a16:creationId xmlns:a16="http://schemas.microsoft.com/office/drawing/2014/main" id="{8599DEB9-EB13-40D7-ABC7-08B0814EC3EC}"/>
              </a:ext>
            </a:extLst>
          </p:cNvPr>
          <p:cNvCxnSpPr>
            <a:stCxn id="7" idx="1"/>
          </p:cNvCxnSpPr>
          <p:nvPr/>
        </p:nvCxnSpPr>
        <p:spPr>
          <a:xfrm flipH="1">
            <a:off x="8449519" y="2990417"/>
            <a:ext cx="1207244" cy="8986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CB52E20B-26DF-4816-926D-BA3804DB53AF}"/>
              </a:ext>
            </a:extLst>
          </p:cNvPr>
          <p:cNvCxnSpPr>
            <a:cxnSpLocks/>
            <a:stCxn id="3" idx="3"/>
          </p:cNvCxnSpPr>
          <p:nvPr/>
        </p:nvCxnSpPr>
        <p:spPr>
          <a:xfrm>
            <a:off x="2847372" y="2867157"/>
            <a:ext cx="368247" cy="8842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3651273-BC89-44D1-9BD9-6E3BE8CEB7B2}"/>
              </a:ext>
            </a:extLst>
          </p:cNvPr>
          <p:cNvCxnSpPr>
            <a:stCxn id="4" idx="3"/>
          </p:cNvCxnSpPr>
          <p:nvPr/>
        </p:nvCxnSpPr>
        <p:spPr>
          <a:xfrm>
            <a:off x="5271808" y="6003572"/>
            <a:ext cx="700729" cy="962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BC18B7-2ADD-41E2-A8E2-ACFB1CA2E4A2}"/>
              </a:ext>
            </a:extLst>
          </p:cNvPr>
          <p:cNvCxnSpPr>
            <a:stCxn id="5" idx="1"/>
          </p:cNvCxnSpPr>
          <p:nvPr/>
        </p:nvCxnSpPr>
        <p:spPr>
          <a:xfrm flipH="1">
            <a:off x="9053142" y="6003691"/>
            <a:ext cx="417330" cy="154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6152D8E-DA1D-46A2-B9B4-80DD6507E882}"/>
              </a:ext>
            </a:extLst>
          </p:cNvPr>
          <p:cNvCxnSpPr>
            <a:stCxn id="6" idx="1"/>
          </p:cNvCxnSpPr>
          <p:nvPr/>
        </p:nvCxnSpPr>
        <p:spPr>
          <a:xfrm flipH="1">
            <a:off x="9053141" y="4336393"/>
            <a:ext cx="1054472" cy="4345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83E9D33B-8CCE-484F-B2BA-62755435D7B2}"/>
              </a:ext>
            </a:extLst>
          </p:cNvPr>
          <p:cNvSpPr txBox="1"/>
          <p:nvPr/>
        </p:nvSpPr>
        <p:spPr>
          <a:xfrm>
            <a:off x="0" y="0"/>
            <a:ext cx="12192000" cy="769441"/>
          </a:xfrm>
          <a:prstGeom prst="rect">
            <a:avLst/>
          </a:prstGeom>
          <a:noFill/>
        </p:spPr>
        <p:txBody>
          <a:bodyPr wrap="square" rtlCol="0">
            <a:spAutoFit/>
          </a:bodyPr>
          <a:lstStyle/>
          <a:p>
            <a:pPr algn="ctr"/>
            <a:r>
              <a:rPr lang="en-US" sz="4400" b="1" dirty="0"/>
              <a:t>Testing to determine etiology of Cushing syndrome</a:t>
            </a:r>
          </a:p>
        </p:txBody>
      </p:sp>
    </p:spTree>
    <p:extLst>
      <p:ext uri="{BB962C8B-B14F-4D97-AF65-F5344CB8AC3E}">
        <p14:creationId xmlns:p14="http://schemas.microsoft.com/office/powerpoint/2010/main" val="1287601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C6D894-8B0F-48B8-85EB-2AFB04087A82}"/>
              </a:ext>
            </a:extLst>
          </p:cNvPr>
          <p:cNvSpPr txBox="1"/>
          <p:nvPr/>
        </p:nvSpPr>
        <p:spPr>
          <a:xfrm>
            <a:off x="0" y="77601"/>
            <a:ext cx="12192000" cy="646331"/>
          </a:xfrm>
          <a:prstGeom prst="rect">
            <a:avLst/>
          </a:prstGeom>
          <a:noFill/>
        </p:spPr>
        <p:txBody>
          <a:bodyPr wrap="square" rtlCol="0">
            <a:spAutoFit/>
          </a:bodyPr>
          <a:lstStyle/>
          <a:p>
            <a:pPr algn="ctr"/>
            <a:r>
              <a:rPr lang="en-US" sz="3600" b="1" dirty="0">
                <a:solidFill>
                  <a:srgbClr val="C00000"/>
                </a:solidFill>
              </a:rPr>
              <a:t>Bilateral macronodular adrenal hyperplasia (BMAH) </a:t>
            </a:r>
          </a:p>
        </p:txBody>
      </p:sp>
      <p:sp>
        <p:nvSpPr>
          <p:cNvPr id="3" name="TextBox 2">
            <a:extLst>
              <a:ext uri="{FF2B5EF4-FFF2-40B4-BE49-F238E27FC236}">
                <a16:creationId xmlns:a16="http://schemas.microsoft.com/office/drawing/2014/main" id="{03996B34-BA31-492D-98AC-7050B5B695E3}"/>
              </a:ext>
            </a:extLst>
          </p:cNvPr>
          <p:cNvSpPr txBox="1"/>
          <p:nvPr/>
        </p:nvSpPr>
        <p:spPr>
          <a:xfrm>
            <a:off x="370390" y="853241"/>
            <a:ext cx="11447362" cy="5293757"/>
          </a:xfrm>
          <a:prstGeom prst="rect">
            <a:avLst/>
          </a:prstGeom>
          <a:noFill/>
        </p:spPr>
        <p:txBody>
          <a:bodyPr wrap="square" rtlCol="0">
            <a:spAutoFit/>
          </a:bodyPr>
          <a:lstStyle/>
          <a:p>
            <a:pPr marL="342900" indent="-342900">
              <a:buFont typeface="Arial" panose="020B0604020202020204" pitchFamily="34" charset="0"/>
              <a:buChar char="•"/>
            </a:pPr>
            <a:r>
              <a:rPr lang="en-US" altLang="en-US" sz="2600" dirty="0"/>
              <a:t>RARE, less than 100 cases  - multiple, yellow nodules, &gt;1 cm</a:t>
            </a:r>
          </a:p>
          <a:p>
            <a:pPr marL="914400" lvl="1" indent="-452438">
              <a:buFont typeface="Arial" panose="020B0604020202020204" pitchFamily="34" charset="0"/>
              <a:buChar char="•"/>
            </a:pPr>
            <a:r>
              <a:rPr lang="en-US" altLang="en-US" sz="2600" dirty="0"/>
              <a:t>Usually sporadic in adults (mean age 45-55)</a:t>
            </a:r>
          </a:p>
          <a:p>
            <a:pPr marL="914400" lvl="1" indent="-452438">
              <a:buFont typeface="Arial" panose="020B0604020202020204" pitchFamily="34" charset="0"/>
              <a:buChar char="•"/>
            </a:pPr>
            <a:r>
              <a:rPr lang="en-US" altLang="en-US" sz="2600" dirty="0"/>
              <a:t>Some reports of autosomal dominant familial cases – associated with germline mutation in </a:t>
            </a:r>
            <a:r>
              <a:rPr lang="en-US" altLang="en-US" sz="2600" i="1" dirty="0"/>
              <a:t>armadillo repeat containing 5 (ARMC5</a:t>
            </a:r>
            <a:r>
              <a:rPr lang="en-US" altLang="en-US" sz="2600" dirty="0"/>
              <a:t>) gene, putative tumor suppressor gene</a:t>
            </a:r>
          </a:p>
          <a:p>
            <a:pPr marL="342900" indent="-342900">
              <a:buFont typeface="Arial" panose="020B0604020202020204" pitchFamily="34" charset="0"/>
              <a:buChar char="•"/>
            </a:pPr>
            <a:r>
              <a:rPr lang="en-US" altLang="en-US" sz="2600" dirty="0"/>
              <a:t>Production of cortisol induced by non-ACTH hormones due to expression of activating receptors on the adrenal cortex, e.g. vasopressin (ADH), serotonin, LH, etc.)</a:t>
            </a:r>
          </a:p>
          <a:p>
            <a:pPr marL="342900" indent="-342900">
              <a:buFont typeface="Arial" panose="020B0604020202020204" pitchFamily="34" charset="0"/>
              <a:buChar char="•"/>
            </a:pPr>
            <a:endParaRPr lang="en-US" altLang="en-US" sz="2600" dirty="0"/>
          </a:p>
          <a:p>
            <a:pPr marL="342900" indent="-342900">
              <a:buFont typeface="Arial" panose="020B0604020202020204" pitchFamily="34" charset="0"/>
              <a:buChar char="•"/>
            </a:pPr>
            <a:r>
              <a:rPr lang="en-US" altLang="en-US" sz="2600" b="1" dirty="0"/>
              <a:t>McCune-Albright syndrome: </a:t>
            </a:r>
            <a:r>
              <a:rPr lang="en-US" altLang="en-US" sz="2600" dirty="0"/>
              <a:t>subset of macronodular hyperplasia</a:t>
            </a:r>
          </a:p>
          <a:p>
            <a:pPr marL="800100" lvl="1" indent="-342900">
              <a:buFont typeface="Arial" panose="020B0604020202020204" pitchFamily="34" charset="0"/>
              <a:buChar char="•"/>
            </a:pPr>
            <a:r>
              <a:rPr lang="en-US" altLang="en-US" sz="2600" b="1" dirty="0"/>
              <a:t>sporadic</a:t>
            </a:r>
            <a:r>
              <a:rPr lang="en-US" altLang="en-US" sz="2600" dirty="0"/>
              <a:t> gain of function mutation of </a:t>
            </a:r>
            <a:r>
              <a:rPr lang="en-US" altLang="en-US" sz="2600" i="1" dirty="0"/>
              <a:t>G</a:t>
            </a:r>
            <a:r>
              <a:rPr lang="en-US" altLang="en-US" sz="2600" i="1" baseline="-25000" dirty="0"/>
              <a:t>s</a:t>
            </a:r>
            <a:r>
              <a:rPr lang="el-GR" altLang="en-US" sz="2600" i="1" dirty="0"/>
              <a:t>α</a:t>
            </a:r>
            <a:r>
              <a:rPr lang="en-US" altLang="en-US" sz="2600" i="1" dirty="0"/>
              <a:t> </a:t>
            </a:r>
            <a:r>
              <a:rPr lang="en-US" altLang="en-US" sz="2600" dirty="0"/>
              <a:t>gene* (</a:t>
            </a:r>
            <a:r>
              <a:rPr lang="en-US" altLang="en-US" sz="2600" i="1" dirty="0"/>
              <a:t>GNAS</a:t>
            </a:r>
            <a:r>
              <a:rPr lang="en-US" altLang="en-US" sz="2600" dirty="0"/>
              <a:t>) during development</a:t>
            </a:r>
          </a:p>
          <a:p>
            <a:pPr marL="800100" lvl="1" indent="-342900">
              <a:buFont typeface="Arial" panose="020B0604020202020204" pitchFamily="34" charset="0"/>
              <a:buChar char="•"/>
            </a:pPr>
            <a:r>
              <a:rPr lang="en-US" altLang="en-US" sz="2600" dirty="0"/>
              <a:t>Triad of </a:t>
            </a:r>
            <a:r>
              <a:rPr lang="en-US" altLang="en-US" sz="2600" b="1" dirty="0"/>
              <a:t>polyostotic fibrous dysplasia of bone, </a:t>
            </a:r>
            <a:r>
              <a:rPr lang="en-US" altLang="en-US" sz="2600" dirty="0"/>
              <a:t>café au lait spots, autonomous endocrine hyperfunction (may be associated with precocious puberty) </a:t>
            </a:r>
          </a:p>
        </p:txBody>
      </p:sp>
      <p:sp>
        <p:nvSpPr>
          <p:cNvPr id="4" name="Rectangle 3">
            <a:extLst>
              <a:ext uri="{FF2B5EF4-FFF2-40B4-BE49-F238E27FC236}">
                <a16:creationId xmlns:a16="http://schemas.microsoft.com/office/drawing/2014/main" id="{3B0E7AB9-AD0A-43EF-8413-CA35C5FDC9C9}"/>
              </a:ext>
            </a:extLst>
          </p:cNvPr>
          <p:cNvSpPr/>
          <p:nvPr/>
        </p:nvSpPr>
        <p:spPr>
          <a:xfrm>
            <a:off x="0" y="6428509"/>
            <a:ext cx="12192000" cy="429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b="1" dirty="0">
                <a:ln>
                  <a:solidFill>
                    <a:schemeClr val="bg1"/>
                  </a:solidFill>
                </a:ln>
                <a:solidFill>
                  <a:schemeClr val="bg1"/>
                </a:solidFill>
              </a:rPr>
              <a:t>*  FYI:  </a:t>
            </a:r>
            <a:r>
              <a:rPr lang="en-US" altLang="en-US" sz="1600" i="1" dirty="0">
                <a:ln>
                  <a:solidFill>
                    <a:schemeClr val="bg1"/>
                  </a:solidFill>
                </a:ln>
                <a:solidFill>
                  <a:schemeClr val="bg1"/>
                </a:solidFill>
              </a:rPr>
              <a:t>G</a:t>
            </a:r>
            <a:r>
              <a:rPr lang="en-US" altLang="en-US" sz="1600" i="1" baseline="-25000" dirty="0">
                <a:ln>
                  <a:solidFill>
                    <a:schemeClr val="bg1"/>
                  </a:solidFill>
                </a:ln>
                <a:solidFill>
                  <a:schemeClr val="bg1"/>
                </a:solidFill>
              </a:rPr>
              <a:t>s</a:t>
            </a:r>
            <a:r>
              <a:rPr lang="el-GR" altLang="en-US" sz="1600" i="1" dirty="0">
                <a:ln>
                  <a:solidFill>
                    <a:schemeClr val="bg1"/>
                  </a:solidFill>
                </a:ln>
                <a:solidFill>
                  <a:schemeClr val="bg1"/>
                </a:solidFill>
              </a:rPr>
              <a:t>α</a:t>
            </a:r>
            <a:r>
              <a:rPr lang="en-US" altLang="en-US" sz="1600" i="1" dirty="0">
                <a:ln>
                  <a:solidFill>
                    <a:schemeClr val="bg1"/>
                  </a:solidFill>
                </a:ln>
                <a:solidFill>
                  <a:schemeClr val="bg1"/>
                </a:solidFill>
              </a:rPr>
              <a:t> = </a:t>
            </a:r>
            <a:r>
              <a:rPr lang="en-US" altLang="en-US" sz="1600" u="sng" dirty="0">
                <a:ln>
                  <a:solidFill>
                    <a:schemeClr val="bg1"/>
                  </a:solidFill>
                </a:ln>
                <a:solidFill>
                  <a:schemeClr val="bg1"/>
                </a:solidFill>
              </a:rPr>
              <a:t>G</a:t>
            </a:r>
            <a:r>
              <a:rPr lang="en-US" altLang="en-US" sz="1600" dirty="0">
                <a:ln>
                  <a:solidFill>
                    <a:schemeClr val="bg1"/>
                  </a:solidFill>
                </a:ln>
                <a:solidFill>
                  <a:schemeClr val="bg1"/>
                </a:solidFill>
              </a:rPr>
              <a:t>UANINE </a:t>
            </a:r>
            <a:r>
              <a:rPr lang="en-US" altLang="en-US" sz="1600" u="sng" dirty="0">
                <a:ln>
                  <a:solidFill>
                    <a:schemeClr val="bg1"/>
                  </a:solidFill>
                </a:ln>
                <a:solidFill>
                  <a:schemeClr val="bg1"/>
                </a:solidFill>
              </a:rPr>
              <a:t>N</a:t>
            </a:r>
            <a:r>
              <a:rPr lang="en-US" altLang="en-US" sz="1600" dirty="0">
                <a:ln>
                  <a:solidFill>
                    <a:schemeClr val="bg1"/>
                  </a:solidFill>
                </a:ln>
                <a:solidFill>
                  <a:schemeClr val="bg1"/>
                </a:solidFill>
              </a:rPr>
              <a:t>UCLEOTIDE-BINDING PROTEIN, </a:t>
            </a:r>
            <a:r>
              <a:rPr lang="en-US" altLang="en-US" sz="1600" u="sng" dirty="0">
                <a:ln>
                  <a:solidFill>
                    <a:schemeClr val="bg1"/>
                  </a:solidFill>
                </a:ln>
                <a:solidFill>
                  <a:schemeClr val="bg1"/>
                </a:solidFill>
              </a:rPr>
              <a:t>A</a:t>
            </a:r>
            <a:r>
              <a:rPr lang="en-US" altLang="en-US" sz="1600" dirty="0">
                <a:ln>
                  <a:solidFill>
                    <a:schemeClr val="bg1"/>
                  </a:solidFill>
                </a:ln>
                <a:solidFill>
                  <a:schemeClr val="bg1"/>
                </a:solidFill>
              </a:rPr>
              <a:t>LPHA-</a:t>
            </a:r>
            <a:r>
              <a:rPr lang="en-US" altLang="en-US" sz="1600" u="sng" dirty="0">
                <a:ln>
                  <a:solidFill>
                    <a:schemeClr val="bg1"/>
                  </a:solidFill>
                </a:ln>
                <a:solidFill>
                  <a:schemeClr val="bg1"/>
                </a:solidFill>
              </a:rPr>
              <a:t>S</a:t>
            </a:r>
            <a:r>
              <a:rPr lang="en-US" altLang="en-US" sz="1600" dirty="0">
                <a:ln>
                  <a:solidFill>
                    <a:schemeClr val="bg1"/>
                  </a:solidFill>
                </a:ln>
                <a:solidFill>
                  <a:schemeClr val="bg1"/>
                </a:solidFill>
              </a:rPr>
              <a:t>TIMULATING ACTIVITY POLYPEPTIDE </a:t>
            </a:r>
            <a:r>
              <a:rPr lang="en-US" altLang="en-US" sz="1800" dirty="0">
                <a:ln>
                  <a:solidFill>
                    <a:schemeClr val="bg1"/>
                  </a:solidFill>
                </a:ln>
                <a:solidFill>
                  <a:schemeClr val="bg1"/>
                </a:solidFill>
              </a:rPr>
              <a:t>1</a:t>
            </a:r>
          </a:p>
        </p:txBody>
      </p:sp>
    </p:spTree>
    <p:extLst>
      <p:ext uri="{BB962C8B-B14F-4D97-AF65-F5344CB8AC3E}">
        <p14:creationId xmlns:p14="http://schemas.microsoft.com/office/powerpoint/2010/main" val="1466984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C6D894-8B0F-48B8-85EB-2AFB04087A82}"/>
              </a:ext>
            </a:extLst>
          </p:cNvPr>
          <p:cNvSpPr txBox="1"/>
          <p:nvPr/>
        </p:nvSpPr>
        <p:spPr>
          <a:xfrm>
            <a:off x="0" y="46299"/>
            <a:ext cx="12192000" cy="646331"/>
          </a:xfrm>
          <a:prstGeom prst="rect">
            <a:avLst/>
          </a:prstGeom>
          <a:noFill/>
        </p:spPr>
        <p:txBody>
          <a:bodyPr wrap="square" rtlCol="0">
            <a:spAutoFit/>
          </a:bodyPr>
          <a:lstStyle/>
          <a:p>
            <a:pPr algn="ctr"/>
            <a:r>
              <a:rPr lang="en-US" sz="3600" b="1" dirty="0">
                <a:solidFill>
                  <a:srgbClr val="C00000"/>
                </a:solidFill>
              </a:rPr>
              <a:t>Primary pigmented nodular adrenal disease (PPNAD)</a:t>
            </a:r>
          </a:p>
        </p:txBody>
      </p:sp>
      <p:sp>
        <p:nvSpPr>
          <p:cNvPr id="3" name="TextBox 2">
            <a:extLst>
              <a:ext uri="{FF2B5EF4-FFF2-40B4-BE49-F238E27FC236}">
                <a16:creationId xmlns:a16="http://schemas.microsoft.com/office/drawing/2014/main" id="{03996B34-BA31-492D-98AC-7050B5B695E3}"/>
              </a:ext>
            </a:extLst>
          </p:cNvPr>
          <p:cNvSpPr txBox="1"/>
          <p:nvPr/>
        </p:nvSpPr>
        <p:spPr>
          <a:xfrm>
            <a:off x="534364" y="779279"/>
            <a:ext cx="11123271" cy="6124754"/>
          </a:xfrm>
          <a:prstGeom prst="rect">
            <a:avLst/>
          </a:prstGeom>
          <a:noFill/>
        </p:spPr>
        <p:txBody>
          <a:bodyPr wrap="square" rtlCol="0">
            <a:spAutoFit/>
          </a:bodyPr>
          <a:lstStyle/>
          <a:p>
            <a:pPr marL="288925" indent="-288925">
              <a:buFont typeface="Arial" panose="020B0604020202020204" pitchFamily="34" charset="0"/>
              <a:buChar char="•"/>
            </a:pPr>
            <a:r>
              <a:rPr lang="en-US" sz="2800" dirty="0"/>
              <a:t>Aka </a:t>
            </a:r>
            <a:r>
              <a:rPr lang="en-US" sz="2800" b="1" dirty="0"/>
              <a:t>bilateral </a:t>
            </a:r>
            <a:r>
              <a:rPr lang="en-US" sz="2800" b="1" i="1" dirty="0"/>
              <a:t>micro</a:t>
            </a:r>
            <a:r>
              <a:rPr lang="en-US" sz="2800" b="1" dirty="0"/>
              <a:t>nodular adrenal hyperplasia, ‘black adenoma’:</a:t>
            </a:r>
            <a:r>
              <a:rPr lang="en-US" sz="2800" dirty="0"/>
              <a:t> multiple pigmented nodules, &lt;1 cm</a:t>
            </a:r>
            <a:endParaRPr lang="en-US" altLang="en-US" sz="2800" b="1" dirty="0"/>
          </a:p>
          <a:p>
            <a:pPr marL="285750" indent="-285750">
              <a:buFont typeface="Arial" panose="020B0604020202020204" pitchFamily="34" charset="0"/>
              <a:buChar char="•"/>
            </a:pPr>
            <a:r>
              <a:rPr lang="en-US" sz="2400" b="1" dirty="0">
                <a:solidFill>
                  <a:srgbClr val="0070C0"/>
                </a:solidFill>
              </a:rPr>
              <a:t>Associated with a paradoxical </a:t>
            </a:r>
            <a:r>
              <a:rPr lang="en-US" sz="2400" b="1" i="1" dirty="0">
                <a:solidFill>
                  <a:srgbClr val="0070C0"/>
                </a:solidFill>
              </a:rPr>
              <a:t>increase</a:t>
            </a:r>
            <a:r>
              <a:rPr lang="en-US" sz="2400" b="1" dirty="0">
                <a:solidFill>
                  <a:srgbClr val="0070C0"/>
                </a:solidFill>
              </a:rPr>
              <a:t> in serum cortisol levels in response to a dexamethasone challenge</a:t>
            </a:r>
            <a:endParaRPr lang="en-US" altLang="en-US" sz="2400" b="1" dirty="0">
              <a:solidFill>
                <a:srgbClr val="0070C0"/>
              </a:solidFill>
            </a:endParaRPr>
          </a:p>
          <a:p>
            <a:pPr marL="285750" indent="-285750">
              <a:buFont typeface="Arial" panose="020B0604020202020204" pitchFamily="34" charset="0"/>
              <a:buChar char="•"/>
            </a:pPr>
            <a:r>
              <a:rPr lang="en-US" altLang="en-US" sz="2400" dirty="0"/>
              <a:t>May be sporadic (30%) or familial (70%): autosomal dominant, mostly </a:t>
            </a:r>
            <a:r>
              <a:rPr lang="en-US" altLang="en-US" sz="2400" b="1" i="1" dirty="0"/>
              <a:t>PKRAR1A </a:t>
            </a:r>
            <a:r>
              <a:rPr lang="en-US" altLang="en-US" sz="2400" dirty="0"/>
              <a:t>mutations </a:t>
            </a:r>
            <a:r>
              <a:rPr lang="en-US" altLang="en-US" sz="2400" i="1" dirty="0"/>
              <a:t>(</a:t>
            </a:r>
            <a:r>
              <a:rPr lang="en-US" sz="2400" i="1" dirty="0"/>
              <a:t>cAMP-dependent protein kinase PKA type I-A regulatory subunit)</a:t>
            </a:r>
            <a:endParaRPr lang="en-US" altLang="en-US" sz="2400" i="1" dirty="0"/>
          </a:p>
          <a:p>
            <a:pPr marL="742950" lvl="1" indent="-285750">
              <a:buFont typeface="Arial" panose="020B0604020202020204" pitchFamily="34" charset="0"/>
              <a:buChar char="•"/>
            </a:pPr>
            <a:r>
              <a:rPr lang="en-US" altLang="en-US" sz="2400" dirty="0"/>
              <a:t>Associated with</a:t>
            </a:r>
            <a:r>
              <a:rPr lang="en-US" altLang="en-US" sz="2400" b="1" dirty="0"/>
              <a:t> Carney complex </a:t>
            </a:r>
            <a:r>
              <a:rPr lang="en-US" altLang="en-US" sz="2400" dirty="0"/>
              <a:t>in 50% of cases</a:t>
            </a:r>
            <a:r>
              <a:rPr lang="en-US" altLang="en-US" sz="2400" b="1" dirty="0"/>
              <a:t> </a:t>
            </a:r>
            <a:r>
              <a:rPr lang="en-US" altLang="en-US" sz="2400" dirty="0"/>
              <a:t>(very rare, ~750 cases reported): </a:t>
            </a:r>
          </a:p>
          <a:p>
            <a:pPr marL="1257300" lvl="2" indent="-342900">
              <a:buFont typeface="Arial" panose="020B0604020202020204" pitchFamily="34" charset="0"/>
              <a:buChar char="•"/>
            </a:pPr>
            <a:r>
              <a:rPr lang="en-US" altLang="en-US" sz="2000" dirty="0"/>
              <a:t>Characteristic distribution of pigmented skin lesions: lentigo (lips, conjunctiva, inner and outer canthi, and vaginal/penile mucosa), café au lait spots, and </a:t>
            </a:r>
            <a:r>
              <a:rPr lang="en-US" altLang="en-US" sz="2000" b="1" dirty="0"/>
              <a:t>epithelioid blue nevi </a:t>
            </a:r>
            <a:r>
              <a:rPr lang="en-US" altLang="en-US" sz="2000" dirty="0"/>
              <a:t>(rare in general population)</a:t>
            </a:r>
          </a:p>
          <a:p>
            <a:pPr marL="1262062" lvl="2" indent="-342900">
              <a:buFont typeface="Arial" panose="020B0604020202020204" pitchFamily="34" charset="0"/>
              <a:buChar char="•"/>
            </a:pPr>
            <a:r>
              <a:rPr lang="en-US" altLang="en-US" sz="2000" dirty="0"/>
              <a:t>Multiple endocrine abnormalities, including pituitary somatotroph hyperplasia, growth hormone secreting pituitary adenomas, thyroid adenomas and carcinomas</a:t>
            </a:r>
          </a:p>
          <a:p>
            <a:pPr marL="1262062" lvl="2" indent="-342900">
              <a:buFont typeface="Arial" panose="020B0604020202020204" pitchFamily="34" charset="0"/>
              <a:buChar char="•"/>
            </a:pPr>
            <a:r>
              <a:rPr lang="en-US" altLang="en-US" sz="2000" dirty="0"/>
              <a:t>Other tumors:</a:t>
            </a:r>
          </a:p>
          <a:p>
            <a:pPr marL="1719262" lvl="3" indent="-342900">
              <a:buFont typeface="Arial" panose="020B0604020202020204" pitchFamily="34" charset="0"/>
              <a:buChar char="•"/>
            </a:pPr>
            <a:r>
              <a:rPr lang="en-US" altLang="en-US" sz="1800" b="1" dirty="0"/>
              <a:t>Myxomas </a:t>
            </a:r>
            <a:r>
              <a:rPr lang="en-US" altLang="en-US" sz="1800" dirty="0"/>
              <a:t>of skin, mucosa, heart and sometimes breast</a:t>
            </a:r>
          </a:p>
          <a:p>
            <a:pPr marL="1719262" lvl="3" indent="-342900">
              <a:buFont typeface="Arial" panose="020B0604020202020204" pitchFamily="34" charset="0"/>
              <a:buChar char="•"/>
            </a:pPr>
            <a:r>
              <a:rPr lang="en-US" altLang="en-US" dirty="0" err="1"/>
              <a:t>Psammomatous</a:t>
            </a:r>
            <a:r>
              <a:rPr lang="en-US" altLang="en-US" dirty="0"/>
              <a:t> melanotic schwannomas</a:t>
            </a:r>
          </a:p>
          <a:p>
            <a:pPr marL="1719262" lvl="3" indent="-342900">
              <a:buFont typeface="Arial" panose="020B0604020202020204" pitchFamily="34" charset="0"/>
              <a:buChar char="•"/>
            </a:pPr>
            <a:r>
              <a:rPr lang="en-US" dirty="0"/>
              <a:t>large-cell calcifying Sertoli cell </a:t>
            </a:r>
            <a:r>
              <a:rPr lang="en-US" dirty="0" err="1"/>
              <a:t>tumours</a:t>
            </a:r>
            <a:r>
              <a:rPr lang="en-US" dirty="0"/>
              <a:t> of the testes</a:t>
            </a:r>
          </a:p>
          <a:p>
            <a:pPr marL="1719262" lvl="3" indent="-342900">
              <a:buFont typeface="Arial" panose="020B0604020202020204" pitchFamily="34" charset="0"/>
              <a:buChar char="•"/>
            </a:pPr>
            <a:r>
              <a:rPr lang="en-US" dirty="0"/>
              <a:t>breast ductal adenoma and myxoid fibroadenomas</a:t>
            </a:r>
          </a:p>
          <a:p>
            <a:pPr marL="1719262" lvl="3" indent="-342900">
              <a:buFont typeface="Arial" panose="020B0604020202020204" pitchFamily="34" charset="0"/>
              <a:buChar char="•"/>
            </a:pPr>
            <a:r>
              <a:rPr lang="en-US" dirty="0" err="1"/>
              <a:t>osteochrondomyxomas</a:t>
            </a:r>
            <a:r>
              <a:rPr lang="en-US" dirty="0"/>
              <a:t> of the bone</a:t>
            </a:r>
          </a:p>
        </p:txBody>
      </p:sp>
    </p:spTree>
    <p:extLst>
      <p:ext uri="{BB962C8B-B14F-4D97-AF65-F5344CB8AC3E}">
        <p14:creationId xmlns:p14="http://schemas.microsoft.com/office/powerpoint/2010/main" val="4448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39CDA-2619-4AD4-85D9-4FC7F94C950F}"/>
              </a:ext>
            </a:extLst>
          </p:cNvPr>
          <p:cNvSpPr/>
          <p:nvPr/>
        </p:nvSpPr>
        <p:spPr>
          <a:xfrm>
            <a:off x="0" y="0"/>
            <a:ext cx="12192000" cy="849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Morphology – Cushing Syndrome</a:t>
            </a:r>
          </a:p>
        </p:txBody>
      </p:sp>
      <p:sp>
        <p:nvSpPr>
          <p:cNvPr id="3" name="TextBox 2">
            <a:extLst>
              <a:ext uri="{FF2B5EF4-FFF2-40B4-BE49-F238E27FC236}">
                <a16:creationId xmlns:a16="http://schemas.microsoft.com/office/drawing/2014/main" id="{8B624930-8F4F-4BEA-AFAC-04308F586D6C}"/>
              </a:ext>
            </a:extLst>
          </p:cNvPr>
          <p:cNvSpPr txBox="1"/>
          <p:nvPr/>
        </p:nvSpPr>
        <p:spPr>
          <a:xfrm>
            <a:off x="517236" y="1145309"/>
            <a:ext cx="11166764" cy="5509200"/>
          </a:xfrm>
          <a:prstGeom prst="rect">
            <a:avLst/>
          </a:prstGeom>
          <a:noFill/>
        </p:spPr>
        <p:txBody>
          <a:bodyPr wrap="square" rtlCol="0">
            <a:spAutoFit/>
          </a:bodyPr>
          <a:lstStyle/>
          <a:p>
            <a:r>
              <a:rPr lang="en-US" sz="2200" dirty="0"/>
              <a:t>Morphologic tissue changes depend on etiology:</a:t>
            </a:r>
          </a:p>
          <a:p>
            <a:pPr marL="731520" lvl="1" indent="-457200" eaLnBrk="1" fontAlgn="auto" hangingPunct="1">
              <a:spcAft>
                <a:spcPts val="0"/>
              </a:spcAft>
              <a:buFont typeface="Arial" panose="020B0604020202020204" pitchFamily="34" charset="0"/>
              <a:buChar char="•"/>
              <a:defRPr/>
            </a:pPr>
            <a:r>
              <a:rPr lang="en-US" sz="2200" b="1" dirty="0">
                <a:solidFill>
                  <a:srgbClr val="FF0000"/>
                </a:solidFill>
              </a:rPr>
              <a:t>Adrenal cortical atrophy </a:t>
            </a:r>
            <a:r>
              <a:rPr lang="en-US" sz="2200" dirty="0"/>
              <a:t>in </a:t>
            </a:r>
            <a:r>
              <a:rPr lang="en-US" sz="2200" b="1" dirty="0"/>
              <a:t>exogenous corticosteroid </a:t>
            </a:r>
            <a:r>
              <a:rPr lang="en-US" sz="2200" dirty="0"/>
              <a:t>administration, due to suppression of ACTH</a:t>
            </a:r>
          </a:p>
          <a:p>
            <a:pPr marL="731520" lvl="1" indent="-457200" eaLnBrk="1" fontAlgn="auto" hangingPunct="1">
              <a:spcAft>
                <a:spcPts val="0"/>
              </a:spcAft>
              <a:buFont typeface="Arial" panose="020B0604020202020204" pitchFamily="34" charset="0"/>
              <a:buChar char="•"/>
              <a:defRPr/>
            </a:pPr>
            <a:r>
              <a:rPr lang="en-US" sz="2200" b="1" dirty="0">
                <a:solidFill>
                  <a:srgbClr val="FF0000"/>
                </a:solidFill>
              </a:rPr>
              <a:t>Diffuse hyperplasia </a:t>
            </a:r>
            <a:r>
              <a:rPr lang="en-US" sz="2200" dirty="0"/>
              <a:t>– </a:t>
            </a:r>
            <a:r>
              <a:rPr lang="en-US" sz="2200" b="1" dirty="0">
                <a:solidFill>
                  <a:schemeClr val="tx1"/>
                </a:solidFill>
              </a:rPr>
              <a:t>ACTH-dependent </a:t>
            </a:r>
            <a:r>
              <a:rPr lang="en-US" sz="2200" dirty="0"/>
              <a:t>Cushing syndrome </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Gross </a:t>
            </a:r>
            <a:r>
              <a:rPr lang="en-US" sz="2200" dirty="0"/>
              <a:t>– Both glands enlarged, weighing up to 30 grams with diffusely thickened and variably nodular cortex</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Microscopic</a:t>
            </a:r>
            <a:r>
              <a:rPr lang="en-US" sz="2200" dirty="0"/>
              <a:t> – Expanded “lipid-poor” zona reticularis with compact, eosinophilic cells, surrounded by an outer zone of vacuolated “lipid-rich” cells (any nodules are “lipid-rich”)</a:t>
            </a:r>
          </a:p>
          <a:p>
            <a:pPr marL="747713" lvl="1" indent="-285750" eaLnBrk="1" fontAlgn="auto" hangingPunct="1">
              <a:spcAft>
                <a:spcPts val="0"/>
              </a:spcAft>
              <a:buFont typeface="Arial" panose="020B0604020202020204" pitchFamily="34" charset="0"/>
              <a:buChar char="•"/>
              <a:defRPr/>
            </a:pPr>
            <a:r>
              <a:rPr lang="en-US" sz="2200" b="1" dirty="0">
                <a:solidFill>
                  <a:srgbClr val="FF0000"/>
                </a:solidFill>
              </a:rPr>
              <a:t>Nodular hyperplasia </a:t>
            </a:r>
            <a:r>
              <a:rPr lang="en-US" sz="2200" dirty="0">
                <a:solidFill>
                  <a:srgbClr val="FF0000"/>
                </a:solidFill>
              </a:rPr>
              <a:t>– </a:t>
            </a:r>
            <a:r>
              <a:rPr lang="en-US" sz="2200" b="1" dirty="0">
                <a:solidFill>
                  <a:schemeClr val="tx1"/>
                </a:solidFill>
              </a:rPr>
              <a:t>ACTH-independent; rare</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Macronodular </a:t>
            </a:r>
            <a:r>
              <a:rPr lang="en-US" sz="2200" dirty="0"/>
              <a:t>- adrenals almost entirely replaced by nodules of varying sizes (≤3 cm with mixture of lipid-poor and lipid-rich cells) with areas between nodules having microscopic nodularity, enlargement up to 500 grams </a:t>
            </a:r>
          </a:p>
          <a:p>
            <a:pPr marL="1108710" lvl="2" indent="-285750" eaLnBrk="1" fontAlgn="auto" hangingPunct="1">
              <a:spcAft>
                <a:spcPts val="0"/>
              </a:spcAft>
              <a:buClr>
                <a:schemeClr val="accent3"/>
              </a:buClr>
              <a:buFont typeface="Arial" panose="020B0604020202020204" pitchFamily="34" charset="0"/>
              <a:buChar char="•"/>
              <a:defRPr/>
            </a:pPr>
            <a:r>
              <a:rPr lang="en-US" sz="2200" b="1" dirty="0"/>
              <a:t>Micronodular</a:t>
            </a:r>
            <a:r>
              <a:rPr lang="en-US" sz="2200" dirty="0"/>
              <a:t> – 1 – 3 mm nodules, pigmented (brown to black, likely lipofuscin) with atrophic intervening areas</a:t>
            </a:r>
          </a:p>
          <a:p>
            <a:pPr marL="747713" lvl="1" indent="-285750" eaLnBrk="1" fontAlgn="auto" hangingPunct="1">
              <a:spcAft>
                <a:spcPts val="0"/>
              </a:spcAft>
              <a:buFont typeface="Arial" panose="020B0604020202020204" pitchFamily="34" charset="0"/>
              <a:buChar char="•"/>
              <a:defRPr/>
            </a:pPr>
            <a:r>
              <a:rPr lang="en-US" sz="2200" b="1" dirty="0">
                <a:solidFill>
                  <a:srgbClr val="FF0000"/>
                </a:solidFill>
              </a:rPr>
              <a:t>Neoplasia</a:t>
            </a:r>
            <a:r>
              <a:rPr lang="en-US" sz="2200" dirty="0">
                <a:solidFill>
                  <a:srgbClr val="FF0000"/>
                </a:solidFill>
              </a:rPr>
              <a:t> – </a:t>
            </a:r>
            <a:r>
              <a:rPr lang="en-US" sz="2200" b="1" dirty="0">
                <a:solidFill>
                  <a:schemeClr val="tx1"/>
                </a:solidFill>
              </a:rPr>
              <a:t>ACTH-independent</a:t>
            </a:r>
            <a:endParaRPr lang="en-US" sz="2200" dirty="0"/>
          </a:p>
        </p:txBody>
      </p:sp>
    </p:spTree>
    <p:extLst>
      <p:ext uri="{BB962C8B-B14F-4D97-AF65-F5344CB8AC3E}">
        <p14:creationId xmlns:p14="http://schemas.microsoft.com/office/powerpoint/2010/main" val="173767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icture containing fabric&#10;&#10;Description automatically generated">
            <a:extLst>
              <a:ext uri="{FF2B5EF4-FFF2-40B4-BE49-F238E27FC236}">
                <a16:creationId xmlns:a16="http://schemas.microsoft.com/office/drawing/2014/main" id="{1131F5FB-BFC4-42FF-92B3-755654BC9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12192000" cy="7868036"/>
          </a:xfrm>
          <a:prstGeom prst="rect">
            <a:avLst/>
          </a:prstGeom>
        </p:spPr>
      </p:pic>
      <p:sp>
        <p:nvSpPr>
          <p:cNvPr id="8" name="Rectangle 7">
            <a:extLst>
              <a:ext uri="{FF2B5EF4-FFF2-40B4-BE49-F238E27FC236}">
                <a16:creationId xmlns:a16="http://schemas.microsoft.com/office/drawing/2014/main" id="{D11A65D4-8C1E-42E1-8985-130886851EAF}"/>
              </a:ext>
            </a:extLst>
          </p:cNvPr>
          <p:cNvSpPr/>
          <p:nvPr/>
        </p:nvSpPr>
        <p:spPr>
          <a:xfrm>
            <a:off x="600364" y="221673"/>
            <a:ext cx="2920076" cy="711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t>adrenal cortical atrophy</a:t>
            </a:r>
          </a:p>
        </p:txBody>
      </p:sp>
      <p:sp>
        <p:nvSpPr>
          <p:cNvPr id="9" name="Arrow: Right 8">
            <a:extLst>
              <a:ext uri="{FF2B5EF4-FFF2-40B4-BE49-F238E27FC236}">
                <a16:creationId xmlns:a16="http://schemas.microsoft.com/office/drawing/2014/main" id="{28244A4D-3E0B-4F53-B9C7-2A0CBCDB2624}"/>
              </a:ext>
            </a:extLst>
          </p:cNvPr>
          <p:cNvSpPr/>
          <p:nvPr/>
        </p:nvSpPr>
        <p:spPr>
          <a:xfrm>
            <a:off x="1655180" y="1967696"/>
            <a:ext cx="2662177" cy="104172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ZF: Lipid depletion</a:t>
            </a:r>
          </a:p>
        </p:txBody>
      </p:sp>
      <p:sp>
        <p:nvSpPr>
          <p:cNvPr id="2" name="Rectangle 1">
            <a:extLst>
              <a:ext uri="{FF2B5EF4-FFF2-40B4-BE49-F238E27FC236}">
                <a16:creationId xmlns:a16="http://schemas.microsoft.com/office/drawing/2014/main" id="{6803E7A4-8D18-4522-8E64-3D924D25ACDA}"/>
              </a:ext>
            </a:extLst>
          </p:cNvPr>
          <p:cNvSpPr/>
          <p:nvPr/>
        </p:nvSpPr>
        <p:spPr>
          <a:xfrm>
            <a:off x="0" y="6046470"/>
            <a:ext cx="4800600" cy="8115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Cushing Syndrome</a:t>
            </a:r>
          </a:p>
        </p:txBody>
      </p:sp>
      <p:sp>
        <p:nvSpPr>
          <p:cNvPr id="3" name="Rectangle 2">
            <a:extLst>
              <a:ext uri="{FF2B5EF4-FFF2-40B4-BE49-F238E27FC236}">
                <a16:creationId xmlns:a16="http://schemas.microsoft.com/office/drawing/2014/main" id="{AABA60F8-ECEC-49C9-96D1-18BAB7208AD1}"/>
              </a:ext>
            </a:extLst>
          </p:cNvPr>
          <p:cNvSpPr/>
          <p:nvPr/>
        </p:nvSpPr>
        <p:spPr>
          <a:xfrm>
            <a:off x="8515350" y="6195060"/>
            <a:ext cx="2960370" cy="6629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Adrenal medulla unaffected</a:t>
            </a:r>
          </a:p>
        </p:txBody>
      </p:sp>
    </p:spTree>
    <p:extLst>
      <p:ext uri="{BB962C8B-B14F-4D97-AF65-F5344CB8AC3E}">
        <p14:creationId xmlns:p14="http://schemas.microsoft.com/office/powerpoint/2010/main" val="340523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urple&#10;&#10;Description automatically generated">
            <a:extLst>
              <a:ext uri="{FF2B5EF4-FFF2-40B4-BE49-F238E27FC236}">
                <a16:creationId xmlns:a16="http://schemas.microsoft.com/office/drawing/2014/main" id="{E442365D-4862-407D-B273-5CB1A586D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27801" y="-1905990"/>
            <a:ext cx="9044607" cy="6956386"/>
          </a:xfrm>
          <a:prstGeom prst="rect">
            <a:avLst/>
          </a:prstGeom>
          <a:ln>
            <a:solidFill>
              <a:schemeClr val="tx1"/>
            </a:solidFill>
          </a:ln>
        </p:spPr>
      </p:pic>
      <p:sp>
        <p:nvSpPr>
          <p:cNvPr id="8" name="Rectangle 7">
            <a:extLst>
              <a:ext uri="{FF2B5EF4-FFF2-40B4-BE49-F238E27FC236}">
                <a16:creationId xmlns:a16="http://schemas.microsoft.com/office/drawing/2014/main" id="{C445E71C-19DE-4747-ABE1-8DD8EEBCEE39}"/>
              </a:ext>
            </a:extLst>
          </p:cNvPr>
          <p:cNvSpPr/>
          <p:nvPr/>
        </p:nvSpPr>
        <p:spPr>
          <a:xfrm>
            <a:off x="0" y="0"/>
            <a:ext cx="5841360" cy="68451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a:extLst>
              <a:ext uri="{FF2B5EF4-FFF2-40B4-BE49-F238E27FC236}">
                <a16:creationId xmlns:a16="http://schemas.microsoft.com/office/drawing/2014/main" id="{9180B4B1-DD03-44C8-8F0E-3D5ADD3FE55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600"/>
          <a:stretch/>
        </p:blipFill>
        <p:spPr bwMode="auto">
          <a:xfrm>
            <a:off x="277792" y="1054531"/>
            <a:ext cx="5108292" cy="684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AFA6817-051F-486F-B51F-5BAFDDB56A88}"/>
              </a:ext>
            </a:extLst>
          </p:cNvPr>
          <p:cNvSpPr/>
          <p:nvPr/>
        </p:nvSpPr>
        <p:spPr>
          <a:xfrm>
            <a:off x="5841360" y="0"/>
            <a:ext cx="6350640" cy="614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solidFill>
                  <a:schemeClr val="bg1"/>
                </a:solidFill>
                <a:effectLst/>
                <a:latin typeface="Roboto" panose="02000000000000000000" pitchFamily="2" charset="0"/>
              </a:rPr>
              <a:t>Primary bilateral macronodular adrenocortical hyperplasia</a:t>
            </a:r>
            <a:endParaRPr lang="en-US" dirty="0">
              <a:solidFill>
                <a:schemeClr val="bg1"/>
              </a:solidFill>
            </a:endParaRPr>
          </a:p>
        </p:txBody>
      </p:sp>
      <p:sp>
        <p:nvSpPr>
          <p:cNvPr id="5" name="Rectangle 4">
            <a:extLst>
              <a:ext uri="{FF2B5EF4-FFF2-40B4-BE49-F238E27FC236}">
                <a16:creationId xmlns:a16="http://schemas.microsoft.com/office/drawing/2014/main" id="{BCA0B25A-C38F-4989-B523-4930108A5351}"/>
              </a:ext>
            </a:extLst>
          </p:cNvPr>
          <p:cNvSpPr/>
          <p:nvPr/>
        </p:nvSpPr>
        <p:spPr>
          <a:xfrm>
            <a:off x="-1" y="6308203"/>
            <a:ext cx="5841360" cy="5497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Diffuse adrenal cortical hyperplasia</a:t>
            </a:r>
          </a:p>
        </p:txBody>
      </p:sp>
      <p:sp>
        <p:nvSpPr>
          <p:cNvPr id="6" name="TextBox 5">
            <a:extLst>
              <a:ext uri="{FF2B5EF4-FFF2-40B4-BE49-F238E27FC236}">
                <a16:creationId xmlns:a16="http://schemas.microsoft.com/office/drawing/2014/main" id="{083DC13B-C06E-4641-82AB-A9C4318590F5}"/>
              </a:ext>
            </a:extLst>
          </p:cNvPr>
          <p:cNvSpPr txBox="1"/>
          <p:nvPr/>
        </p:nvSpPr>
        <p:spPr>
          <a:xfrm>
            <a:off x="2307221" y="2419524"/>
            <a:ext cx="1226916" cy="369332"/>
          </a:xfrm>
          <a:prstGeom prst="rect">
            <a:avLst/>
          </a:prstGeom>
          <a:noFill/>
        </p:spPr>
        <p:txBody>
          <a:bodyPr wrap="square" rtlCol="0">
            <a:spAutoFit/>
          </a:bodyPr>
          <a:lstStyle/>
          <a:p>
            <a:pPr algn="ctr"/>
            <a:r>
              <a:rPr lang="en-US" b="1" dirty="0">
                <a:solidFill>
                  <a:schemeClr val="bg1"/>
                </a:solidFill>
              </a:rPr>
              <a:t>Normal</a:t>
            </a:r>
          </a:p>
        </p:txBody>
      </p:sp>
      <p:sp>
        <p:nvSpPr>
          <p:cNvPr id="7" name="TextBox 6">
            <a:extLst>
              <a:ext uri="{FF2B5EF4-FFF2-40B4-BE49-F238E27FC236}">
                <a16:creationId xmlns:a16="http://schemas.microsoft.com/office/drawing/2014/main" id="{EED83C5A-8BB9-4FAE-9DB6-84BDDC1766A4}"/>
              </a:ext>
            </a:extLst>
          </p:cNvPr>
          <p:cNvSpPr txBox="1"/>
          <p:nvPr/>
        </p:nvSpPr>
        <p:spPr>
          <a:xfrm>
            <a:off x="2098877" y="5511479"/>
            <a:ext cx="1643605" cy="369332"/>
          </a:xfrm>
          <a:prstGeom prst="rect">
            <a:avLst/>
          </a:prstGeom>
          <a:noFill/>
        </p:spPr>
        <p:txBody>
          <a:bodyPr wrap="square" rtlCol="0">
            <a:spAutoFit/>
          </a:bodyPr>
          <a:lstStyle/>
          <a:p>
            <a:pPr algn="ctr"/>
            <a:r>
              <a:rPr lang="en-US" b="1" dirty="0">
                <a:solidFill>
                  <a:schemeClr val="bg1"/>
                </a:solidFill>
              </a:rPr>
              <a:t>Hyperplastic</a:t>
            </a:r>
          </a:p>
        </p:txBody>
      </p:sp>
      <p:sp>
        <p:nvSpPr>
          <p:cNvPr id="9" name="TextBox 8">
            <a:extLst>
              <a:ext uri="{FF2B5EF4-FFF2-40B4-BE49-F238E27FC236}">
                <a16:creationId xmlns:a16="http://schemas.microsoft.com/office/drawing/2014/main" id="{690D4FAC-C103-469E-8E8D-3E1E43E6BD13}"/>
              </a:ext>
            </a:extLst>
          </p:cNvPr>
          <p:cNvSpPr txBox="1"/>
          <p:nvPr/>
        </p:nvSpPr>
        <p:spPr>
          <a:xfrm>
            <a:off x="5852936" y="5923967"/>
            <a:ext cx="6350640" cy="923330"/>
          </a:xfrm>
          <a:prstGeom prst="rect">
            <a:avLst/>
          </a:prstGeom>
          <a:solidFill>
            <a:schemeClr val="bg1"/>
          </a:solidFill>
        </p:spPr>
        <p:txBody>
          <a:bodyPr wrap="square" rtlCol="0">
            <a:spAutoFit/>
          </a:bodyPr>
          <a:lstStyle/>
          <a:p>
            <a:r>
              <a:rPr lang="en-US" b="0" i="0" dirty="0">
                <a:solidFill>
                  <a:srgbClr val="3E3D40"/>
                </a:solidFill>
                <a:effectLst/>
                <a:latin typeface="Georgia" panose="02040502050405020303" pitchFamily="18" charset="0"/>
              </a:rPr>
              <a:t>Grossly, the adrenal glands exhibit a lobulated or bosselated appearance due to multiple, irregular, yellow nodules, each greater than 1.0 cm in size</a:t>
            </a:r>
            <a:endParaRPr lang="en-US" dirty="0"/>
          </a:p>
        </p:txBody>
      </p:sp>
    </p:spTree>
    <p:extLst>
      <p:ext uri="{BB962C8B-B14F-4D97-AF65-F5344CB8AC3E}">
        <p14:creationId xmlns:p14="http://schemas.microsoft.com/office/powerpoint/2010/main" val="84236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invertebrate, arthropod&#10;&#10;Description automatically generated">
            <a:extLst>
              <a:ext uri="{FF2B5EF4-FFF2-40B4-BE49-F238E27FC236}">
                <a16:creationId xmlns:a16="http://schemas.microsoft.com/office/drawing/2014/main" id="{5B29DEA8-4BF7-470F-B49F-64D6E2F63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240" y="-81023"/>
            <a:ext cx="5409234" cy="5409234"/>
          </a:xfrm>
          <a:prstGeom prst="rect">
            <a:avLst/>
          </a:prstGeom>
          <a:ln w="12700">
            <a:solidFill>
              <a:schemeClr val="tx1"/>
            </a:solidFill>
          </a:ln>
        </p:spPr>
      </p:pic>
      <p:pic>
        <p:nvPicPr>
          <p:cNvPr id="3" name="Picture 2" descr="A picture containing fabric&#10;&#10;Description automatically generated">
            <a:extLst>
              <a:ext uri="{FF2B5EF4-FFF2-40B4-BE49-F238E27FC236}">
                <a16:creationId xmlns:a16="http://schemas.microsoft.com/office/drawing/2014/main" id="{9F8F003D-61A4-4E1B-A789-A194BC526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644" y="2785640"/>
            <a:ext cx="6362356" cy="4234406"/>
          </a:xfrm>
          <a:prstGeom prst="rect">
            <a:avLst/>
          </a:prstGeom>
        </p:spPr>
      </p:pic>
      <p:pic>
        <p:nvPicPr>
          <p:cNvPr id="7" name="Picture 6" descr="A picture containing dessert&#10;&#10;Description automatically generated">
            <a:extLst>
              <a:ext uri="{FF2B5EF4-FFF2-40B4-BE49-F238E27FC236}">
                <a16:creationId xmlns:a16="http://schemas.microsoft.com/office/drawing/2014/main" id="{B2875136-CF5D-41F3-AE73-24737EE28A3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9" t="10249" r="27268" b="1025"/>
          <a:stretch/>
        </p:blipFill>
        <p:spPr>
          <a:xfrm rot="16200000">
            <a:off x="-637983" y="-56430"/>
            <a:ext cx="8058733" cy="6782766"/>
          </a:xfrm>
          <a:prstGeom prst="rect">
            <a:avLst/>
          </a:prstGeom>
        </p:spPr>
      </p:pic>
      <p:sp>
        <p:nvSpPr>
          <p:cNvPr id="8" name="Rectangle 7">
            <a:extLst>
              <a:ext uri="{FF2B5EF4-FFF2-40B4-BE49-F238E27FC236}">
                <a16:creationId xmlns:a16="http://schemas.microsoft.com/office/drawing/2014/main" id="{614FBE49-640B-4C88-9B30-B4ECCC7B019B}"/>
              </a:ext>
            </a:extLst>
          </p:cNvPr>
          <p:cNvSpPr/>
          <p:nvPr/>
        </p:nvSpPr>
        <p:spPr>
          <a:xfrm>
            <a:off x="0" y="-81023"/>
            <a:ext cx="6782766" cy="495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 pigmented micronodular disease</a:t>
            </a:r>
          </a:p>
        </p:txBody>
      </p:sp>
      <p:sp>
        <p:nvSpPr>
          <p:cNvPr id="14" name="Rectangle 13">
            <a:extLst>
              <a:ext uri="{FF2B5EF4-FFF2-40B4-BE49-F238E27FC236}">
                <a16:creationId xmlns:a16="http://schemas.microsoft.com/office/drawing/2014/main" id="{3B9F3CD3-CBCB-4129-B704-D3DE5528095C}"/>
              </a:ext>
            </a:extLst>
          </p:cNvPr>
          <p:cNvSpPr/>
          <p:nvPr/>
        </p:nvSpPr>
        <p:spPr>
          <a:xfrm>
            <a:off x="9699585" y="-81023"/>
            <a:ext cx="2482889" cy="4953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Pigmented nodules</a:t>
            </a:r>
          </a:p>
          <a:p>
            <a:pPr algn="ctr"/>
            <a:r>
              <a:rPr lang="en-US" dirty="0">
                <a:solidFill>
                  <a:sysClr val="windowText" lastClr="000000"/>
                </a:solidFill>
              </a:rPr>
              <a:t>&lt; 1 cm</a:t>
            </a:r>
          </a:p>
        </p:txBody>
      </p:sp>
    </p:spTree>
    <p:extLst>
      <p:ext uri="{BB962C8B-B14F-4D97-AF65-F5344CB8AC3E}">
        <p14:creationId xmlns:p14="http://schemas.microsoft.com/office/powerpoint/2010/main" val="2972292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04E7-4286-4B20-A10E-CF1F9EA1D051}"/>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81C0E4AA-9D05-44FE-9C8D-2C5F7FA52D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2334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97DFB1-E525-4D3E-83CE-268671AB5447}"/>
              </a:ext>
            </a:extLst>
          </p:cNvPr>
          <p:cNvSpPr>
            <a:spLocks noGrp="1"/>
          </p:cNvSpPr>
          <p:nvPr>
            <p:ph type="ctrTitle"/>
          </p:nvPr>
        </p:nvSpPr>
        <p:spPr>
          <a:xfrm>
            <a:off x="1" y="0"/>
            <a:ext cx="12192000" cy="983848"/>
          </a:xfrm>
        </p:spPr>
        <p:txBody>
          <a:bodyPr anchor="ctr">
            <a:normAutofit/>
          </a:bodyPr>
          <a:lstStyle/>
          <a:p>
            <a:r>
              <a:rPr lang="en-US" sz="5400" b="1" dirty="0"/>
              <a:t>Functional Adrenal Cortex Pathology (</a:t>
            </a:r>
            <a:r>
              <a:rPr lang="en-US" sz="5400" b="1" dirty="0" err="1"/>
              <a:t>cont</a:t>
            </a:r>
            <a:r>
              <a:rPr lang="en-US" sz="5400" b="1" dirty="0"/>
              <a:t>)</a:t>
            </a:r>
          </a:p>
        </p:txBody>
      </p:sp>
      <p:sp>
        <p:nvSpPr>
          <p:cNvPr id="6" name="Subtitle 4">
            <a:extLst>
              <a:ext uri="{FF2B5EF4-FFF2-40B4-BE49-F238E27FC236}">
                <a16:creationId xmlns:a16="http://schemas.microsoft.com/office/drawing/2014/main" id="{2E255DFB-2B12-4F4C-870E-5F5354DB18DF}"/>
              </a:ext>
            </a:extLst>
          </p:cNvPr>
          <p:cNvSpPr>
            <a:spLocks noGrp="1"/>
          </p:cNvSpPr>
          <p:nvPr>
            <p:ph type="subTitle" idx="1"/>
          </p:nvPr>
        </p:nvSpPr>
        <p:spPr>
          <a:xfrm>
            <a:off x="600363" y="1157293"/>
            <a:ext cx="10972801" cy="5312780"/>
          </a:xfrm>
        </p:spPr>
        <p:txBody>
          <a:bodyPr>
            <a:normAutofit/>
          </a:bodyPr>
          <a:lstStyle/>
          <a:p>
            <a:pPr algn="l"/>
            <a:r>
              <a:rPr lang="en-US" sz="4000" dirty="0"/>
              <a:t>Hormone excess syndromes:</a:t>
            </a:r>
          </a:p>
          <a:p>
            <a:pPr marL="914400" lvl="1" indent="-457200" algn="l">
              <a:buFont typeface="+mj-lt"/>
              <a:buAutoNum type="arabicPeriod"/>
            </a:pPr>
            <a:r>
              <a:rPr lang="en-US" sz="3600" dirty="0"/>
              <a:t>Glucocorticoid excess – Cushing syndrome</a:t>
            </a:r>
          </a:p>
          <a:p>
            <a:pPr marL="914400" lvl="1" indent="-457200" algn="l">
              <a:buFont typeface="+mj-lt"/>
              <a:buAutoNum type="arabicPeriod"/>
            </a:pPr>
            <a:r>
              <a:rPr lang="en-US" sz="3600" dirty="0">
                <a:solidFill>
                  <a:srgbClr val="FF0000"/>
                </a:solidFill>
              </a:rPr>
              <a:t>Mineralocorticoid excess – Hyperaldosteronism</a:t>
            </a:r>
          </a:p>
          <a:p>
            <a:pPr marL="914400" lvl="1" indent="-457200" algn="l">
              <a:buFont typeface="+mj-lt"/>
              <a:buAutoNum type="arabicPeriod"/>
            </a:pPr>
            <a:r>
              <a:rPr lang="en-US" sz="3600" dirty="0"/>
              <a:t>Sex hormone excess – Adrenogenital syndrome</a:t>
            </a:r>
          </a:p>
          <a:p>
            <a:pPr marL="914400" lvl="1" indent="-457200" algn="l">
              <a:buFont typeface="+mj-lt"/>
              <a:buAutoNum type="arabicPeriod"/>
            </a:pPr>
            <a:endParaRPr lang="en-US" sz="3600" dirty="0"/>
          </a:p>
          <a:p>
            <a:pPr algn="l"/>
            <a:r>
              <a:rPr lang="en-US" sz="4000" dirty="0"/>
              <a:t>Hormone Deficiency Syndromes (next lecture):</a:t>
            </a:r>
          </a:p>
          <a:p>
            <a:pPr marL="1200150" lvl="1" indent="-742950" algn="l">
              <a:buFont typeface="+mj-lt"/>
              <a:buAutoNum type="arabicPeriod"/>
            </a:pPr>
            <a:r>
              <a:rPr lang="en-US" sz="3600" dirty="0"/>
              <a:t>Primary Adrenocortical Insufficiency</a:t>
            </a:r>
          </a:p>
          <a:p>
            <a:pPr marL="1200150" lvl="1" indent="-742950" algn="l">
              <a:buFont typeface="+mj-lt"/>
              <a:buAutoNum type="arabicPeriod"/>
            </a:pPr>
            <a:r>
              <a:rPr lang="en-US" sz="3600" dirty="0"/>
              <a:t>Secondary Adrenocortical Insufficiency</a:t>
            </a:r>
          </a:p>
        </p:txBody>
      </p:sp>
    </p:spTree>
    <p:extLst>
      <p:ext uri="{BB962C8B-B14F-4D97-AF65-F5344CB8AC3E}">
        <p14:creationId xmlns:p14="http://schemas.microsoft.com/office/powerpoint/2010/main" val="3376092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C9F04-1D50-4B88-82E1-5490F9948D84}"/>
              </a:ext>
            </a:extLst>
          </p:cNvPr>
          <p:cNvSpPr>
            <a:spLocks noGrp="1"/>
          </p:cNvSpPr>
          <p:nvPr>
            <p:ph type="title"/>
          </p:nvPr>
        </p:nvSpPr>
        <p:spPr>
          <a:xfrm>
            <a:off x="838200" y="18256"/>
            <a:ext cx="10515600" cy="872995"/>
          </a:xfrm>
        </p:spPr>
        <p:txBody>
          <a:bodyPr>
            <a:normAutofit fontScale="90000"/>
          </a:bodyPr>
          <a:lstStyle/>
          <a:p>
            <a:pPr algn="ctr"/>
            <a:r>
              <a:rPr lang="en-US" sz="6000" b="1" dirty="0"/>
              <a:t>Hyperaldosteronism</a:t>
            </a:r>
          </a:p>
        </p:txBody>
      </p:sp>
      <p:sp>
        <p:nvSpPr>
          <p:cNvPr id="3" name="Content Placeholder 2">
            <a:extLst>
              <a:ext uri="{FF2B5EF4-FFF2-40B4-BE49-F238E27FC236}">
                <a16:creationId xmlns:a16="http://schemas.microsoft.com/office/drawing/2014/main" id="{BD7D4831-D576-44D4-B818-DCABA080F636}"/>
              </a:ext>
            </a:extLst>
          </p:cNvPr>
          <p:cNvSpPr>
            <a:spLocks noGrp="1"/>
          </p:cNvSpPr>
          <p:nvPr>
            <p:ph idx="1"/>
          </p:nvPr>
        </p:nvSpPr>
        <p:spPr>
          <a:xfrm>
            <a:off x="262359" y="891251"/>
            <a:ext cx="11667281" cy="5832746"/>
          </a:xfrm>
        </p:spPr>
        <p:txBody>
          <a:bodyPr>
            <a:normAutofit fontScale="92500" lnSpcReduction="20000"/>
          </a:bodyPr>
          <a:lstStyle/>
          <a:p>
            <a:pPr eaLnBrk="1" hangingPunct="1"/>
            <a:r>
              <a:rPr lang="en-US" altLang="en-US" sz="3200" dirty="0"/>
              <a:t>An excess of aldosterone secretion </a:t>
            </a:r>
            <a:r>
              <a:rPr lang="en-US" altLang="en-US" sz="3200" dirty="0">
                <a:sym typeface="Wingdings" panose="05000000000000000000" pitchFamily="2" charset="2"/>
              </a:rPr>
              <a:t></a:t>
            </a:r>
            <a:r>
              <a:rPr lang="en-US" altLang="en-US" sz="3200" dirty="0"/>
              <a:t> HYPERTENSION</a:t>
            </a:r>
          </a:p>
          <a:p>
            <a:pPr lvl="1"/>
            <a:r>
              <a:rPr lang="en-US" altLang="en-US" sz="2800" dirty="0"/>
              <a:t>May have associated hypokalemia (9-37% of cases)</a:t>
            </a:r>
          </a:p>
          <a:p>
            <a:pPr eaLnBrk="1" hangingPunct="1"/>
            <a:r>
              <a:rPr lang="en-US" altLang="en-US" sz="3200" b="1" dirty="0"/>
              <a:t>Primary (non-suppressible) hyperaldosteronism (PHA)</a:t>
            </a:r>
          </a:p>
          <a:p>
            <a:pPr lvl="1"/>
            <a:r>
              <a:rPr lang="en-US" altLang="en-US" sz="2800" b="1" dirty="0"/>
              <a:t>Autonomous overproduction of </a:t>
            </a:r>
            <a:r>
              <a:rPr lang="en-US" altLang="en-US" sz="2800" b="1" dirty="0">
                <a:highlight>
                  <a:srgbClr val="FFFF00"/>
                </a:highlight>
              </a:rPr>
              <a:t>aldosterone</a:t>
            </a:r>
            <a:r>
              <a:rPr lang="en-US" altLang="en-US" sz="2800" b="1" dirty="0"/>
              <a:t> </a:t>
            </a:r>
            <a:r>
              <a:rPr lang="en-US" altLang="en-US" sz="2800" dirty="0"/>
              <a:t>leading to suppression of the renin-angiotensin system</a:t>
            </a:r>
          </a:p>
          <a:p>
            <a:pPr lvl="1"/>
            <a:r>
              <a:rPr lang="en-US" altLang="en-US" sz="2800" dirty="0"/>
              <a:t>Screening test: </a:t>
            </a:r>
            <a:r>
              <a:rPr lang="en-US" altLang="en-US" sz="2800" i="1" dirty="0"/>
              <a:t>plasma aldosterone </a:t>
            </a:r>
            <a:r>
              <a:rPr lang="en-US" altLang="en-US" sz="2800" i="1" dirty="0" err="1"/>
              <a:t>concentration:plasma</a:t>
            </a:r>
            <a:r>
              <a:rPr lang="en-US" altLang="en-US" sz="2800" i="1" dirty="0"/>
              <a:t> renin activity (or concentration) ratio </a:t>
            </a:r>
            <a:r>
              <a:rPr lang="en-US" altLang="en-US" sz="2800" dirty="0"/>
              <a:t>(PAC/PRA or PAC/PRC) </a:t>
            </a:r>
            <a:r>
              <a:rPr lang="en-US" altLang="en-US" sz="2800" dirty="0">
                <a:sym typeface="Wingdings" panose="05000000000000000000" pitchFamily="2" charset="2"/>
              </a:rPr>
              <a:t> abnormal in 5-10% of hypertension cases</a:t>
            </a:r>
          </a:p>
          <a:p>
            <a:pPr lvl="2"/>
            <a:r>
              <a:rPr lang="en-US" altLang="en-US" sz="2400" dirty="0"/>
              <a:t>results may suggest either primary aldosteronism (high PAC, low PRA/PRC), secondary hyperaldosteronism (high PAC and </a:t>
            </a:r>
            <a:r>
              <a:rPr lang="en-US" altLang="en-US" sz="2400" dirty="0" err="1"/>
              <a:t>nonsuppressed</a:t>
            </a:r>
            <a:r>
              <a:rPr lang="en-US" altLang="en-US" sz="2400" dirty="0"/>
              <a:t> high PRA/PRC), or non-aldosterone mineralocorticoid excess (low PAC, low PRA/PRC). </a:t>
            </a:r>
          </a:p>
          <a:p>
            <a:pPr lvl="1"/>
            <a:r>
              <a:rPr lang="en-US" altLang="en-US" sz="2800" dirty="0"/>
              <a:t>Most frequent causes of primary hyperaldosteronism:</a:t>
            </a:r>
          </a:p>
          <a:p>
            <a:pPr lvl="2"/>
            <a:r>
              <a:rPr lang="en-US" altLang="en-US" sz="2400" b="1" dirty="0"/>
              <a:t>Bilateral idiopathic hyperaldosteronism</a:t>
            </a:r>
          </a:p>
          <a:p>
            <a:pPr lvl="2"/>
            <a:r>
              <a:rPr lang="en-US" altLang="en-US" sz="2400" b="1" dirty="0"/>
              <a:t>Aldosterone-producing adrenal cortical adenoma</a:t>
            </a:r>
          </a:p>
          <a:p>
            <a:pPr lvl="2"/>
            <a:r>
              <a:rPr lang="en-US" altLang="en-US" sz="2400" b="1" dirty="0"/>
              <a:t>Familial hyperaldosteronism (uncommon)</a:t>
            </a:r>
          </a:p>
          <a:p>
            <a:pPr eaLnBrk="1" hangingPunct="1"/>
            <a:r>
              <a:rPr lang="en-US" altLang="en-US" sz="3200" b="1" dirty="0"/>
              <a:t>Secondary (suppressible) hyperaldosteronism</a:t>
            </a:r>
          </a:p>
          <a:p>
            <a:pPr lvl="1"/>
            <a:r>
              <a:rPr lang="en-US" altLang="en-US" sz="2800" dirty="0"/>
              <a:t>due to extra-adrenal cause due to activation of the renin-</a:t>
            </a:r>
            <a:r>
              <a:rPr lang="en-US" altLang="en-US" sz="2800" dirty="0" err="1"/>
              <a:t>angiotension</a:t>
            </a:r>
            <a:r>
              <a:rPr lang="en-US" altLang="en-US" sz="2800" dirty="0"/>
              <a:t> system with </a:t>
            </a:r>
            <a:r>
              <a:rPr lang="en-US" altLang="en-US" sz="2800" b="1" dirty="0"/>
              <a:t>elevated plasma levels of </a:t>
            </a:r>
            <a:r>
              <a:rPr lang="en-US" altLang="en-US" sz="2800" b="1" dirty="0">
                <a:highlight>
                  <a:srgbClr val="FFFF00"/>
                </a:highlight>
              </a:rPr>
              <a:t>renin</a:t>
            </a:r>
            <a:r>
              <a:rPr lang="en-US" altLang="en-US" sz="2800" b="1" dirty="0"/>
              <a:t> </a:t>
            </a:r>
            <a:r>
              <a:rPr lang="en-US" altLang="en-US" sz="2800" dirty="0"/>
              <a:t>(e.g. renal hypoperfusion)</a:t>
            </a:r>
          </a:p>
        </p:txBody>
      </p:sp>
    </p:spTree>
    <p:extLst>
      <p:ext uri="{BB962C8B-B14F-4D97-AF65-F5344CB8AC3E}">
        <p14:creationId xmlns:p14="http://schemas.microsoft.com/office/powerpoint/2010/main" val="72979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417D46-AEE1-4330-A893-47A773E4C2DC}"/>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06A8FA4A-D2C8-4194-84D5-D8365ACB68B4}"/>
              </a:ext>
            </a:extLst>
          </p:cNvPr>
          <p:cNvSpPr>
            <a:spLocks noGrp="1"/>
          </p:cNvSpPr>
          <p:nvPr>
            <p:ph idx="1"/>
          </p:nvPr>
        </p:nvSpPr>
        <p:spPr/>
        <p:txBody>
          <a:bodyPr>
            <a:normAutofit/>
          </a:bodyPr>
          <a:lstStyle/>
          <a:p>
            <a:pPr marL="514350" indent="-514350" eaLnBrk="1" hangingPunct="1">
              <a:buFont typeface="+mj-lt"/>
              <a:buAutoNum type="arabicPeriod"/>
            </a:pPr>
            <a:r>
              <a:rPr lang="en-US" altLang="en-US" sz="3200" dirty="0"/>
              <a:t>Describe the etiologies, clinical features including laboratory interpretation, pathogenesis, and morphology of </a:t>
            </a:r>
            <a:r>
              <a:rPr lang="en-US" altLang="en-US" sz="3200" dirty="0" err="1"/>
              <a:t>hyperadrenal</a:t>
            </a:r>
            <a:r>
              <a:rPr lang="en-US" altLang="en-US" sz="3200" dirty="0"/>
              <a:t> syndromes, including Cushing syndrome, hyperaldosteronism, and adrenogenital syndrome.</a:t>
            </a:r>
          </a:p>
          <a:p>
            <a:pPr marL="514350" indent="-514350" eaLnBrk="1" hangingPunct="1">
              <a:buFont typeface="+mj-lt"/>
              <a:buAutoNum type="arabicPeriod"/>
            </a:pPr>
            <a:r>
              <a:rPr lang="en-US" altLang="en-US" sz="3200" dirty="0"/>
              <a:t>Compare and contrast the above entities, and be able to formulate a differential diagnosis based on the disease features to arrive at a most likely diagnosis.</a:t>
            </a:r>
          </a:p>
          <a:p>
            <a:pPr marL="514350" indent="-514350">
              <a:buFont typeface="+mj-lt"/>
              <a:buAutoNum type="arabicPeriod"/>
            </a:pPr>
            <a:endParaRPr lang="en-US" dirty="0"/>
          </a:p>
        </p:txBody>
      </p:sp>
    </p:spTree>
    <p:extLst>
      <p:ext uri="{BB962C8B-B14F-4D97-AF65-F5344CB8AC3E}">
        <p14:creationId xmlns:p14="http://schemas.microsoft.com/office/powerpoint/2010/main" val="28477844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DCFFF0-3D47-4036-B206-8F2DA67C16CA}"/>
              </a:ext>
            </a:extLst>
          </p:cNvPr>
          <p:cNvSpPr>
            <a:spLocks noGrp="1"/>
          </p:cNvSpPr>
          <p:nvPr>
            <p:ph type="title"/>
          </p:nvPr>
        </p:nvSpPr>
        <p:spPr>
          <a:xfrm>
            <a:off x="0" y="18255"/>
            <a:ext cx="12192000" cy="1325563"/>
          </a:xfrm>
        </p:spPr>
        <p:txBody>
          <a:bodyPr>
            <a:normAutofit/>
          </a:bodyPr>
          <a:lstStyle/>
          <a:p>
            <a:pPr algn="ctr"/>
            <a:r>
              <a:rPr lang="en-US" sz="4800" b="1" dirty="0"/>
              <a:t>Screening tests for primary hyperaldosteronism</a:t>
            </a:r>
          </a:p>
        </p:txBody>
      </p:sp>
      <p:pic>
        <p:nvPicPr>
          <p:cNvPr id="8" name="Content Placeholder 7" descr="Diagram&#10;&#10;Description automatically generated">
            <a:extLst>
              <a:ext uri="{FF2B5EF4-FFF2-40B4-BE49-F238E27FC236}">
                <a16:creationId xmlns:a16="http://schemas.microsoft.com/office/drawing/2014/main" id="{2DD471B8-5314-4214-B2B1-5ABBE01549C4}"/>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5757" r="13393" b="72795"/>
          <a:stretch/>
        </p:blipFill>
        <p:spPr>
          <a:xfrm>
            <a:off x="185196" y="1165868"/>
            <a:ext cx="4502551" cy="2657207"/>
          </a:xfrm>
        </p:spPr>
      </p:pic>
      <p:pic>
        <p:nvPicPr>
          <p:cNvPr id="10" name="Content Placeholder 9" descr="Diagram&#10;&#10;Description automatically generated">
            <a:extLst>
              <a:ext uri="{FF2B5EF4-FFF2-40B4-BE49-F238E27FC236}">
                <a16:creationId xmlns:a16="http://schemas.microsoft.com/office/drawing/2014/main" id="{5D28219B-9249-4D29-A456-228D8D454A5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132"/>
          <a:stretch/>
        </p:blipFill>
        <p:spPr>
          <a:xfrm>
            <a:off x="5775768" y="1165868"/>
            <a:ext cx="6107574" cy="5632814"/>
          </a:xfrm>
        </p:spPr>
      </p:pic>
      <p:sp>
        <p:nvSpPr>
          <p:cNvPr id="11" name="Rectangle 10">
            <a:extLst>
              <a:ext uri="{FF2B5EF4-FFF2-40B4-BE49-F238E27FC236}">
                <a16:creationId xmlns:a16="http://schemas.microsoft.com/office/drawing/2014/main" id="{30AF1944-2511-4C1F-AA2B-92BBF03E54CE}"/>
              </a:ext>
            </a:extLst>
          </p:cNvPr>
          <p:cNvSpPr/>
          <p:nvPr/>
        </p:nvSpPr>
        <p:spPr>
          <a:xfrm>
            <a:off x="185196" y="3981690"/>
            <a:ext cx="4502551" cy="2657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0" i="0" dirty="0">
                <a:solidFill>
                  <a:schemeClr val="bg1"/>
                </a:solidFill>
                <a:effectLst/>
                <a:latin typeface="Noto Sans" panose="020B0502040504020204" pitchFamily="34" charset="0"/>
              </a:rPr>
              <a:t>Secondary hyperaldosteronism (e.g. renovascular disease) should be considered when both the PRA (or PRC) and PAC are increased and the PAC/PRA ratio is &lt;10. </a:t>
            </a:r>
          </a:p>
          <a:p>
            <a:pPr marL="285750" indent="-285750">
              <a:buFont typeface="Arial" panose="020B0604020202020204" pitchFamily="34" charset="0"/>
              <a:buChar char="•"/>
            </a:pPr>
            <a:r>
              <a:rPr lang="en-US" sz="1600" b="0" i="0" dirty="0">
                <a:solidFill>
                  <a:schemeClr val="bg1"/>
                </a:solidFill>
                <a:effectLst/>
                <a:latin typeface="Noto Sans" panose="020B0502040504020204" pitchFamily="34" charset="0"/>
              </a:rPr>
              <a:t>In this setting, hypersecretion of renin leads sequentially to increased angiotensin II and then increased aldosterone secretion.</a:t>
            </a:r>
            <a:endParaRPr lang="en-US" sz="1600" dirty="0">
              <a:solidFill>
                <a:schemeClr val="bg1"/>
              </a:solidFill>
            </a:endParaRPr>
          </a:p>
        </p:txBody>
      </p:sp>
      <p:sp>
        <p:nvSpPr>
          <p:cNvPr id="12" name="Rectangle: Rounded Corners 11">
            <a:extLst>
              <a:ext uri="{FF2B5EF4-FFF2-40B4-BE49-F238E27FC236}">
                <a16:creationId xmlns:a16="http://schemas.microsoft.com/office/drawing/2014/main" id="{AB907131-ED1E-4058-A679-31BCECB959B9}"/>
              </a:ext>
            </a:extLst>
          </p:cNvPr>
          <p:cNvSpPr/>
          <p:nvPr/>
        </p:nvSpPr>
        <p:spPr>
          <a:xfrm>
            <a:off x="4872944" y="1134897"/>
            <a:ext cx="2203046" cy="11227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Understand;</a:t>
            </a:r>
          </a:p>
          <a:p>
            <a:pPr algn="ctr"/>
            <a:r>
              <a:rPr lang="en-US" b="1" dirty="0">
                <a:solidFill>
                  <a:sysClr val="windowText" lastClr="000000"/>
                </a:solidFill>
              </a:rPr>
              <a:t>Don’t Memorize</a:t>
            </a:r>
          </a:p>
        </p:txBody>
      </p:sp>
    </p:spTree>
    <p:extLst>
      <p:ext uri="{BB962C8B-B14F-4D97-AF65-F5344CB8AC3E}">
        <p14:creationId xmlns:p14="http://schemas.microsoft.com/office/powerpoint/2010/main" val="1930578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A4B2-EB97-44C6-85F3-6BAE5067F9D1}"/>
              </a:ext>
            </a:extLst>
          </p:cNvPr>
          <p:cNvSpPr>
            <a:spLocks noGrp="1"/>
          </p:cNvSpPr>
          <p:nvPr>
            <p:ph type="title"/>
          </p:nvPr>
        </p:nvSpPr>
        <p:spPr>
          <a:xfrm>
            <a:off x="838200" y="0"/>
            <a:ext cx="10515600" cy="1325563"/>
          </a:xfrm>
        </p:spPr>
        <p:txBody>
          <a:bodyPr>
            <a:normAutofit/>
          </a:bodyPr>
          <a:lstStyle/>
          <a:p>
            <a:pPr algn="ctr"/>
            <a:r>
              <a:rPr lang="en-US" sz="5400" b="1" dirty="0"/>
              <a:t>Classification algorithm for PHA</a:t>
            </a:r>
          </a:p>
        </p:txBody>
      </p:sp>
      <p:pic>
        <p:nvPicPr>
          <p:cNvPr id="6" name="Content Placeholder 5" descr="Diagram, schematic&#10;&#10;Description automatically generated">
            <a:extLst>
              <a:ext uri="{FF2B5EF4-FFF2-40B4-BE49-F238E27FC236}">
                <a16:creationId xmlns:a16="http://schemas.microsoft.com/office/drawing/2014/main" id="{59816313-784E-4049-80EC-73C65C9D95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4274" y="1141081"/>
            <a:ext cx="6466538" cy="5491213"/>
          </a:xfrm>
        </p:spPr>
      </p:pic>
      <p:sp>
        <p:nvSpPr>
          <p:cNvPr id="4" name="Content Placeholder 3">
            <a:extLst>
              <a:ext uri="{FF2B5EF4-FFF2-40B4-BE49-F238E27FC236}">
                <a16:creationId xmlns:a16="http://schemas.microsoft.com/office/drawing/2014/main" id="{BF285CEF-7454-49A5-A425-79FD5AF18AB3}"/>
              </a:ext>
            </a:extLst>
          </p:cNvPr>
          <p:cNvSpPr>
            <a:spLocks noGrp="1"/>
          </p:cNvSpPr>
          <p:nvPr>
            <p:ph sz="half" idx="2"/>
          </p:nvPr>
        </p:nvSpPr>
        <p:spPr>
          <a:xfrm>
            <a:off x="6840638" y="1325563"/>
            <a:ext cx="5107088" cy="5306730"/>
          </a:xfrm>
        </p:spPr>
        <p:txBody>
          <a:bodyPr>
            <a:normAutofit/>
          </a:bodyPr>
          <a:lstStyle/>
          <a:p>
            <a:r>
              <a:rPr lang="en-US" sz="1600" b="0" i="0" dirty="0">
                <a:solidFill>
                  <a:srgbClr val="232323"/>
                </a:solidFill>
                <a:effectLst/>
                <a:latin typeface="Noto Sans" panose="020B0502040504020204" pitchFamily="34" charset="0"/>
              </a:rPr>
              <a:t>CT: computed tomography; </a:t>
            </a:r>
          </a:p>
          <a:p>
            <a:r>
              <a:rPr lang="en-US" sz="1600" b="0" i="0" dirty="0">
                <a:solidFill>
                  <a:srgbClr val="232323"/>
                </a:solidFill>
                <a:effectLst/>
                <a:latin typeface="Noto Sans" panose="020B0502040504020204" pitchFamily="34" charset="0"/>
              </a:rPr>
              <a:t>AVS: adrenal venous sampling; </a:t>
            </a:r>
          </a:p>
          <a:p>
            <a:r>
              <a:rPr lang="en-US" sz="1600" b="0" i="0" dirty="0">
                <a:solidFill>
                  <a:srgbClr val="232323"/>
                </a:solidFill>
                <a:effectLst/>
                <a:latin typeface="Noto Sans" panose="020B0502040504020204" pitchFamily="34" charset="0"/>
              </a:rPr>
              <a:t>IHA: idiopathic hyperaldosteronism; </a:t>
            </a:r>
          </a:p>
          <a:p>
            <a:r>
              <a:rPr lang="en-US" sz="1600" b="0" i="0" dirty="0">
                <a:solidFill>
                  <a:srgbClr val="232323"/>
                </a:solidFill>
                <a:effectLst/>
                <a:latin typeface="Noto Sans" panose="020B0502040504020204" pitchFamily="34" charset="0"/>
              </a:rPr>
              <a:t>GRA: glucocorticoid-remediable aldosteronism; </a:t>
            </a:r>
          </a:p>
          <a:p>
            <a:r>
              <a:rPr lang="en-US" sz="1600" b="0" i="0" dirty="0">
                <a:solidFill>
                  <a:srgbClr val="232323"/>
                </a:solidFill>
                <a:effectLst/>
                <a:latin typeface="Noto Sans" panose="020B0502040504020204" pitchFamily="34" charset="0"/>
              </a:rPr>
              <a:t>APA: aldosterone-producing adenoma; </a:t>
            </a:r>
          </a:p>
          <a:p>
            <a:r>
              <a:rPr lang="en-US" sz="1600" b="0" i="0" dirty="0">
                <a:solidFill>
                  <a:srgbClr val="232323"/>
                </a:solidFill>
                <a:effectLst/>
                <a:latin typeface="Noto Sans" panose="020B0502040504020204" pitchFamily="34" charset="0"/>
              </a:rPr>
              <a:t>PAH: primary adrenal hyperplasia.</a:t>
            </a:r>
          </a:p>
          <a:p>
            <a:pPr lvl="1"/>
            <a:r>
              <a:rPr lang="en-US" sz="1200" b="0" i="1" dirty="0">
                <a:effectLst/>
                <a:latin typeface="Noto Sans" panose="020B0502040504020204" pitchFamily="34" charset="0"/>
              </a:rPr>
              <a:t>Data from: Young WF Jr, Hogan MJ. Renin-independent </a:t>
            </a:r>
            <a:r>
              <a:rPr lang="en-US" sz="1200" b="0" i="1" dirty="0" err="1">
                <a:effectLst/>
                <a:latin typeface="Noto Sans" panose="020B0502040504020204" pitchFamily="34" charset="0"/>
              </a:rPr>
              <a:t>hypermineralocorticoidism</a:t>
            </a:r>
            <a:r>
              <a:rPr lang="en-US" sz="1200" b="0" i="1" dirty="0">
                <a:effectLst/>
                <a:latin typeface="Noto Sans" panose="020B0502040504020204" pitchFamily="34" charset="0"/>
              </a:rPr>
              <a:t>. Trends Endocrinol </a:t>
            </a:r>
            <a:r>
              <a:rPr lang="en-US" sz="1200" b="0" i="1" dirty="0" err="1">
                <a:effectLst/>
                <a:latin typeface="Noto Sans" panose="020B0502040504020204" pitchFamily="34" charset="0"/>
              </a:rPr>
              <a:t>Metab</a:t>
            </a:r>
            <a:r>
              <a:rPr lang="en-US" sz="1200" b="0" i="1" dirty="0">
                <a:effectLst/>
                <a:latin typeface="Noto Sans" panose="020B0502040504020204" pitchFamily="34" charset="0"/>
              </a:rPr>
              <a:t> 1994; 5:97</a:t>
            </a:r>
          </a:p>
          <a:p>
            <a:endParaRPr lang="en-US" dirty="0"/>
          </a:p>
        </p:txBody>
      </p:sp>
      <p:sp>
        <p:nvSpPr>
          <p:cNvPr id="7" name="Rectangle: Rounded Corners 6">
            <a:extLst>
              <a:ext uri="{FF2B5EF4-FFF2-40B4-BE49-F238E27FC236}">
                <a16:creationId xmlns:a16="http://schemas.microsoft.com/office/drawing/2014/main" id="{186E46F6-C238-4712-A95B-2EDABCA2B1FF}"/>
              </a:ext>
            </a:extLst>
          </p:cNvPr>
          <p:cNvSpPr/>
          <p:nvPr/>
        </p:nvSpPr>
        <p:spPr>
          <a:xfrm>
            <a:off x="8475248" y="4607039"/>
            <a:ext cx="1837868" cy="92539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Understand;</a:t>
            </a:r>
          </a:p>
          <a:p>
            <a:pPr algn="ctr"/>
            <a:r>
              <a:rPr lang="en-US" b="1" dirty="0">
                <a:solidFill>
                  <a:sysClr val="windowText" lastClr="000000"/>
                </a:solidFill>
              </a:rPr>
              <a:t>Don’t Memorize</a:t>
            </a:r>
          </a:p>
        </p:txBody>
      </p:sp>
    </p:spTree>
    <p:extLst>
      <p:ext uri="{BB962C8B-B14F-4D97-AF65-F5344CB8AC3E}">
        <p14:creationId xmlns:p14="http://schemas.microsoft.com/office/powerpoint/2010/main" val="4107090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7543-E8F3-42B2-A1FB-F8CC866AA9E8}"/>
              </a:ext>
            </a:extLst>
          </p:cNvPr>
          <p:cNvSpPr>
            <a:spLocks noGrp="1"/>
          </p:cNvSpPr>
          <p:nvPr>
            <p:ph type="title"/>
          </p:nvPr>
        </p:nvSpPr>
        <p:spPr>
          <a:xfrm>
            <a:off x="838200" y="168726"/>
            <a:ext cx="10515600" cy="1325563"/>
          </a:xfrm>
        </p:spPr>
        <p:txBody>
          <a:bodyPr>
            <a:normAutofit fontScale="90000"/>
          </a:bodyPr>
          <a:lstStyle/>
          <a:p>
            <a:pPr algn="ctr"/>
            <a:r>
              <a:rPr lang="en-US" altLang="en-US" sz="5400" b="1" dirty="0"/>
              <a:t>Bilateral idiopathic hyperaldosteronism (IHA)</a:t>
            </a:r>
            <a:endParaRPr lang="en-US" sz="5400" dirty="0"/>
          </a:p>
        </p:txBody>
      </p:sp>
      <p:sp>
        <p:nvSpPr>
          <p:cNvPr id="3" name="Content Placeholder 2">
            <a:extLst>
              <a:ext uri="{FF2B5EF4-FFF2-40B4-BE49-F238E27FC236}">
                <a16:creationId xmlns:a16="http://schemas.microsoft.com/office/drawing/2014/main" id="{30323844-B7D6-4F34-BFE6-C82B999E6CCC}"/>
              </a:ext>
            </a:extLst>
          </p:cNvPr>
          <p:cNvSpPr>
            <a:spLocks noGrp="1"/>
          </p:cNvSpPr>
          <p:nvPr>
            <p:ph idx="1"/>
          </p:nvPr>
        </p:nvSpPr>
        <p:spPr>
          <a:xfrm>
            <a:off x="838200" y="1620717"/>
            <a:ext cx="10515600" cy="5219028"/>
          </a:xfrm>
        </p:spPr>
        <p:txBody>
          <a:bodyPr>
            <a:normAutofit fontScale="92500" lnSpcReduction="10000"/>
          </a:bodyPr>
          <a:lstStyle/>
          <a:p>
            <a:pPr lvl="1" eaLnBrk="1" hangingPunct="1"/>
            <a:r>
              <a:rPr lang="en-US" altLang="en-US" sz="3200" dirty="0"/>
              <a:t>Most common cause of primary hyperaldosteronism (60% of cases)</a:t>
            </a:r>
          </a:p>
          <a:p>
            <a:pPr lvl="2" eaLnBrk="1" hangingPunct="1"/>
            <a:r>
              <a:rPr lang="en-US" altLang="en-US" sz="2800" dirty="0"/>
              <a:t>A small number of cases only affect one adrenal gland (diagnosed by </a:t>
            </a:r>
            <a:r>
              <a:rPr lang="en-US" altLang="en-US" sz="2800" i="1" dirty="0"/>
              <a:t>adrenal vein sampling</a:t>
            </a:r>
            <a:r>
              <a:rPr lang="en-US" altLang="en-US" sz="2800" dirty="0"/>
              <a:t>)</a:t>
            </a:r>
          </a:p>
          <a:p>
            <a:pPr lvl="1" eaLnBrk="1" hangingPunct="1"/>
            <a:r>
              <a:rPr lang="en-US" altLang="en-US" sz="3200" dirty="0"/>
              <a:t>Adrenal gland morphology: classically characterized by </a:t>
            </a:r>
            <a:r>
              <a:rPr lang="en-US" altLang="en-US" sz="3200" b="1" dirty="0">
                <a:solidFill>
                  <a:schemeClr val="tx1"/>
                </a:solidFill>
              </a:rPr>
              <a:t>bilateral nodular hyperplasia </a:t>
            </a:r>
          </a:p>
          <a:p>
            <a:pPr lvl="2" eaLnBrk="1" hangingPunct="1"/>
            <a:r>
              <a:rPr lang="en-US" altLang="en-US" sz="2800" dirty="0"/>
              <a:t>Hyperplasia of cortex with varying degrees of micro- or </a:t>
            </a:r>
            <a:r>
              <a:rPr lang="en-US" altLang="en-US" sz="2800" dirty="0" err="1"/>
              <a:t>macronodularity</a:t>
            </a:r>
            <a:r>
              <a:rPr lang="en-US" altLang="en-US" sz="2800" dirty="0"/>
              <a:t> (microscopically composed of zona glomerulosa cells) </a:t>
            </a:r>
          </a:p>
          <a:p>
            <a:pPr lvl="1" eaLnBrk="1" hangingPunct="1"/>
            <a:r>
              <a:rPr lang="en-US" altLang="en-US" sz="3200" dirty="0"/>
              <a:t>Older patients and less severe hypertension and lower PAC than those with an adrenal neoplasm</a:t>
            </a:r>
          </a:p>
          <a:p>
            <a:pPr lvl="1" eaLnBrk="1" hangingPunct="1"/>
            <a:r>
              <a:rPr lang="en-US" altLang="en-US" sz="3200" dirty="0"/>
              <a:t>Pathogenesis is unclear</a:t>
            </a:r>
          </a:p>
          <a:p>
            <a:pPr lvl="2" eaLnBrk="1" hangingPunct="1"/>
            <a:r>
              <a:rPr lang="en-US" altLang="en-US" sz="2800" b="1" dirty="0"/>
              <a:t>Some may be familial with germline mutations of </a:t>
            </a:r>
            <a:r>
              <a:rPr lang="en-US" altLang="en-US" sz="2800" b="1" i="1" dirty="0"/>
              <a:t>KCNJ5</a:t>
            </a:r>
          </a:p>
          <a:p>
            <a:endParaRPr lang="en-US" sz="3600" dirty="0"/>
          </a:p>
        </p:txBody>
      </p:sp>
    </p:spTree>
    <p:extLst>
      <p:ext uri="{BB962C8B-B14F-4D97-AF65-F5344CB8AC3E}">
        <p14:creationId xmlns:p14="http://schemas.microsoft.com/office/powerpoint/2010/main" val="1153848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F91B-69EC-413F-B38A-BB4FCF3A5570}"/>
              </a:ext>
            </a:extLst>
          </p:cNvPr>
          <p:cNvSpPr>
            <a:spLocks noGrp="1"/>
          </p:cNvSpPr>
          <p:nvPr>
            <p:ph type="title"/>
          </p:nvPr>
        </p:nvSpPr>
        <p:spPr>
          <a:xfrm>
            <a:off x="838200" y="0"/>
            <a:ext cx="10515600" cy="1325563"/>
          </a:xfrm>
        </p:spPr>
        <p:txBody>
          <a:bodyPr>
            <a:normAutofit/>
          </a:bodyPr>
          <a:lstStyle/>
          <a:p>
            <a:pPr algn="ctr"/>
            <a:r>
              <a:rPr lang="en-US" sz="6000" b="1" dirty="0"/>
              <a:t>Familial hyperaldosteronism</a:t>
            </a:r>
          </a:p>
        </p:txBody>
      </p:sp>
      <p:sp>
        <p:nvSpPr>
          <p:cNvPr id="3" name="Content Placeholder 2">
            <a:extLst>
              <a:ext uri="{FF2B5EF4-FFF2-40B4-BE49-F238E27FC236}">
                <a16:creationId xmlns:a16="http://schemas.microsoft.com/office/drawing/2014/main" id="{2BCE86C6-895E-4B33-B039-0786F13A7DD0}"/>
              </a:ext>
            </a:extLst>
          </p:cNvPr>
          <p:cNvSpPr>
            <a:spLocks noGrp="1"/>
          </p:cNvSpPr>
          <p:nvPr>
            <p:ph idx="1"/>
          </p:nvPr>
        </p:nvSpPr>
        <p:spPr>
          <a:xfrm>
            <a:off x="838200" y="1325562"/>
            <a:ext cx="10515600" cy="5410903"/>
          </a:xfrm>
        </p:spPr>
        <p:txBody>
          <a:bodyPr>
            <a:normAutofit fontScale="92500" lnSpcReduction="10000"/>
          </a:bodyPr>
          <a:lstStyle/>
          <a:p>
            <a:r>
              <a:rPr lang="en-US" dirty="0"/>
              <a:t>There are five rare forms of familial hyperaldosteronism (FH) associated with adrenal hyperplasia:</a:t>
            </a:r>
          </a:p>
          <a:p>
            <a:pPr marL="798513" lvl="1" indent="-334963">
              <a:buFont typeface="Wingdings" panose="05000000000000000000" pitchFamily="2" charset="2"/>
              <a:buChar char="v"/>
            </a:pPr>
            <a:r>
              <a:rPr lang="en-US" b="0" i="0" dirty="0">
                <a:solidFill>
                  <a:srgbClr val="232323"/>
                </a:solidFill>
                <a:effectLst/>
                <a:highlight>
                  <a:srgbClr val="FFFF00"/>
                </a:highlight>
              </a:rPr>
              <a:t>FH type I or glucocorticoid-remediable aldosteronism (GRA) </a:t>
            </a:r>
            <a:r>
              <a:rPr lang="en-US" b="0" i="0" dirty="0">
                <a:solidFill>
                  <a:srgbClr val="232323"/>
                </a:solidFill>
                <a:effectLst/>
              </a:rPr>
              <a:t>due to a </a:t>
            </a:r>
            <a:r>
              <a:rPr lang="en-US" b="1" i="1" dirty="0">
                <a:solidFill>
                  <a:srgbClr val="232323"/>
                </a:solidFill>
                <a:effectLst/>
              </a:rPr>
              <a:t>CYP11B1/CYP11B2 </a:t>
            </a:r>
            <a:r>
              <a:rPr lang="en-US" b="0" i="0" dirty="0">
                <a:solidFill>
                  <a:srgbClr val="232323"/>
                </a:solidFill>
                <a:effectLst/>
              </a:rPr>
              <a:t>chimeric gene – autosomal dominant</a:t>
            </a:r>
          </a:p>
          <a:p>
            <a:pPr lvl="2"/>
            <a:r>
              <a:rPr lang="en-US" b="0" i="0" dirty="0">
                <a:solidFill>
                  <a:srgbClr val="232323"/>
                </a:solidFill>
                <a:effectLst/>
              </a:rPr>
              <a:t>a rearrangement involving chromosome 8 places CYP11B2 (the aldosterone synthase gene) under the control of the ACTH-responsive CYP11B1 gene promoter</a:t>
            </a:r>
          </a:p>
          <a:p>
            <a:pPr lvl="2"/>
            <a:r>
              <a:rPr lang="en-US" b="1" i="0" dirty="0">
                <a:solidFill>
                  <a:srgbClr val="232323"/>
                </a:solidFill>
                <a:effectLst/>
              </a:rPr>
              <a:t>ACTH stimulates the production of aldosterone synthase in this disease and can therefore be feedback suppressed by dexamethasone</a:t>
            </a:r>
          </a:p>
          <a:p>
            <a:pPr lvl="1"/>
            <a:r>
              <a:rPr lang="en-US" b="0" i="0" dirty="0">
                <a:solidFill>
                  <a:srgbClr val="232323"/>
                </a:solidFill>
                <a:effectLst/>
              </a:rPr>
              <a:t>FH type II caused by germline </a:t>
            </a:r>
            <a:r>
              <a:rPr lang="en-US" b="0" i="1" dirty="0">
                <a:solidFill>
                  <a:srgbClr val="232323"/>
                </a:solidFill>
                <a:effectLst/>
              </a:rPr>
              <a:t>CLCN2</a:t>
            </a:r>
            <a:r>
              <a:rPr lang="en-US" b="0" i="0" dirty="0">
                <a:solidFill>
                  <a:srgbClr val="232323"/>
                </a:solidFill>
                <a:effectLst/>
              </a:rPr>
              <a:t> pathogenic variants – autosomal dominant</a:t>
            </a:r>
          </a:p>
          <a:p>
            <a:pPr lvl="2"/>
            <a:r>
              <a:rPr lang="en-US" b="0" i="0" dirty="0">
                <a:solidFill>
                  <a:srgbClr val="232323"/>
                </a:solidFill>
                <a:effectLst/>
              </a:rPr>
              <a:t>Unlike FH type I, hyperaldosteronism in FH type II is not dexamethasone suppressible and is not associated with the hybrid gene mutation</a:t>
            </a:r>
          </a:p>
          <a:p>
            <a:pPr lvl="1"/>
            <a:r>
              <a:rPr lang="en-US" b="0" i="0" dirty="0">
                <a:solidFill>
                  <a:srgbClr val="232323"/>
                </a:solidFill>
                <a:effectLst/>
              </a:rPr>
              <a:t>FH type III caused by germline </a:t>
            </a:r>
            <a:r>
              <a:rPr lang="en-US" b="1" i="1" dirty="0">
                <a:solidFill>
                  <a:srgbClr val="232323"/>
                </a:solidFill>
                <a:effectLst/>
              </a:rPr>
              <a:t>KCNJ5</a:t>
            </a:r>
            <a:r>
              <a:rPr lang="en-US" b="0" i="0" dirty="0">
                <a:solidFill>
                  <a:srgbClr val="232323"/>
                </a:solidFill>
                <a:effectLst/>
              </a:rPr>
              <a:t> pathogenic variants – autosomal dominant</a:t>
            </a:r>
          </a:p>
          <a:p>
            <a:pPr lvl="1"/>
            <a:r>
              <a:rPr lang="en-US" b="0" i="0" dirty="0">
                <a:solidFill>
                  <a:srgbClr val="232323"/>
                </a:solidFill>
                <a:effectLst/>
              </a:rPr>
              <a:t>FH type IV caused by germline </a:t>
            </a:r>
            <a:r>
              <a:rPr lang="en-US" b="0" i="1" dirty="0">
                <a:solidFill>
                  <a:srgbClr val="232323"/>
                </a:solidFill>
                <a:effectLst/>
              </a:rPr>
              <a:t>CACNA1H</a:t>
            </a:r>
            <a:r>
              <a:rPr lang="en-US" b="0" i="0" dirty="0">
                <a:solidFill>
                  <a:srgbClr val="232323"/>
                </a:solidFill>
                <a:effectLst/>
              </a:rPr>
              <a:t> pathogenic variants</a:t>
            </a:r>
          </a:p>
          <a:p>
            <a:pPr lvl="1"/>
            <a:r>
              <a:rPr lang="en-US" b="0" i="0" dirty="0">
                <a:solidFill>
                  <a:srgbClr val="232323"/>
                </a:solidFill>
                <a:effectLst/>
              </a:rPr>
              <a:t>Primary aldosteronism with seizures and neurologic abnormalities (PASNA) caused by germline </a:t>
            </a:r>
            <a:r>
              <a:rPr lang="en-US" b="0" i="1" dirty="0">
                <a:solidFill>
                  <a:srgbClr val="232323"/>
                </a:solidFill>
                <a:effectLst/>
              </a:rPr>
              <a:t>CACNA1D</a:t>
            </a:r>
            <a:r>
              <a:rPr lang="en-US" b="0" i="0" dirty="0">
                <a:solidFill>
                  <a:srgbClr val="232323"/>
                </a:solidFill>
                <a:effectLst/>
              </a:rPr>
              <a:t> pathogenic variants</a:t>
            </a:r>
          </a:p>
          <a:p>
            <a:pPr lvl="2">
              <a:buFont typeface="Wingdings" panose="05000000000000000000" pitchFamily="2" charset="2"/>
              <a:buChar char="v"/>
            </a:pPr>
            <a:r>
              <a:rPr lang="en-US" dirty="0"/>
              <a:t>The severe neurologic abnormalities do not allow these individuals to reproduce, and thus, although due to a germline pathogenic variant, it is not technically a familial form of primary aldosteronism</a:t>
            </a:r>
          </a:p>
        </p:txBody>
      </p:sp>
    </p:spTree>
    <p:extLst>
      <p:ext uri="{BB962C8B-B14F-4D97-AF65-F5344CB8AC3E}">
        <p14:creationId xmlns:p14="http://schemas.microsoft.com/office/powerpoint/2010/main" val="420450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C679-E4BC-4D77-8777-C9AC2807DB51}"/>
              </a:ext>
            </a:extLst>
          </p:cNvPr>
          <p:cNvSpPr>
            <a:spLocks noGrp="1"/>
          </p:cNvSpPr>
          <p:nvPr>
            <p:ph type="title"/>
          </p:nvPr>
        </p:nvSpPr>
        <p:spPr>
          <a:xfrm>
            <a:off x="0" y="145206"/>
            <a:ext cx="12192000" cy="1325563"/>
          </a:xfrm>
        </p:spPr>
        <p:txBody>
          <a:bodyPr>
            <a:normAutofit fontScale="90000"/>
          </a:bodyPr>
          <a:lstStyle/>
          <a:p>
            <a:pPr algn="ctr"/>
            <a:r>
              <a:rPr lang="en-US" altLang="en-US" sz="5400" b="1" dirty="0"/>
              <a:t>Aldosterone-producing cortical adenoma (APA) </a:t>
            </a:r>
            <a:endParaRPr lang="en-US" sz="5400" dirty="0"/>
          </a:p>
        </p:txBody>
      </p:sp>
      <p:sp>
        <p:nvSpPr>
          <p:cNvPr id="3" name="Content Placeholder 2">
            <a:extLst>
              <a:ext uri="{FF2B5EF4-FFF2-40B4-BE49-F238E27FC236}">
                <a16:creationId xmlns:a16="http://schemas.microsoft.com/office/drawing/2014/main" id="{FF87FCB4-B160-4D7F-8AFE-16CE9B446857}"/>
              </a:ext>
            </a:extLst>
          </p:cNvPr>
          <p:cNvSpPr>
            <a:spLocks noGrp="1"/>
          </p:cNvSpPr>
          <p:nvPr>
            <p:ph idx="1"/>
          </p:nvPr>
        </p:nvSpPr>
        <p:spPr>
          <a:xfrm>
            <a:off x="592238" y="1588978"/>
            <a:ext cx="11007524" cy="5269022"/>
          </a:xfrm>
        </p:spPr>
        <p:txBody>
          <a:bodyPr>
            <a:normAutofit fontScale="92500" lnSpcReduction="10000"/>
          </a:bodyPr>
          <a:lstStyle/>
          <a:p>
            <a:pPr>
              <a:defRPr/>
            </a:pPr>
            <a:r>
              <a:rPr lang="en-US" altLang="en-US" sz="3200" b="1" dirty="0">
                <a:solidFill>
                  <a:schemeClr val="tx1"/>
                </a:solidFill>
              </a:rPr>
              <a:t>Cause of  primary hyperaldosteronism in ~35% of cases</a:t>
            </a:r>
            <a:r>
              <a:rPr lang="en-US" altLang="en-US" sz="3200" dirty="0"/>
              <a:t> </a:t>
            </a:r>
          </a:p>
          <a:p>
            <a:pPr>
              <a:defRPr/>
            </a:pPr>
            <a:r>
              <a:rPr lang="en-US" altLang="en-US" sz="3200" dirty="0"/>
              <a:t>Also known as </a:t>
            </a:r>
            <a:r>
              <a:rPr lang="en-US" altLang="en-US" sz="3200" b="1" dirty="0">
                <a:solidFill>
                  <a:schemeClr val="tx1"/>
                </a:solidFill>
              </a:rPr>
              <a:t>Conn syndrome </a:t>
            </a:r>
          </a:p>
          <a:p>
            <a:pPr lvl="1">
              <a:defRPr/>
            </a:pPr>
            <a:r>
              <a:rPr lang="en-US" altLang="en-US" sz="2800" dirty="0"/>
              <a:t>However, some use this term for primary hyperaldosteronism of any cause  </a:t>
            </a:r>
          </a:p>
          <a:p>
            <a:pPr>
              <a:defRPr/>
            </a:pPr>
            <a:r>
              <a:rPr lang="en-US" altLang="en-US" sz="3200" dirty="0"/>
              <a:t>In general, APA patients have higher aldosterone secretion rates, resulting in more severe hypertension, more profound hypokalemia (&lt;3.2 </a:t>
            </a:r>
            <a:r>
              <a:rPr lang="en-US" altLang="en-US" sz="3200" dirty="0" err="1"/>
              <a:t>mEq</a:t>
            </a:r>
            <a:r>
              <a:rPr lang="en-US" altLang="en-US" sz="3200" dirty="0"/>
              <a:t>/L), and higher plasma (&gt;25 ng/dL) and urinary (&gt;30 mcg/24 hour) levels of aldosterone; these patients are also younger (&lt;50 years) than those with IHA</a:t>
            </a:r>
          </a:p>
          <a:p>
            <a:pPr>
              <a:defRPr/>
            </a:pPr>
            <a:r>
              <a:rPr lang="en-US" altLang="en-US" sz="3200" dirty="0"/>
              <a:t>Somatic mutations in </a:t>
            </a:r>
            <a:r>
              <a:rPr lang="en-US" altLang="en-US" sz="3200" i="1" dirty="0"/>
              <a:t>KCNJ5 (38%), ATP1A1 (5.3%), ATP2B3 (1.7%), CTNNB1, </a:t>
            </a:r>
            <a:r>
              <a:rPr lang="en-US" altLang="en-US" sz="3200" dirty="0"/>
              <a:t>and </a:t>
            </a:r>
            <a:r>
              <a:rPr lang="en-US" altLang="en-US" sz="3200" i="1" dirty="0"/>
              <a:t>CACNA1D (9.3%) </a:t>
            </a:r>
            <a:r>
              <a:rPr lang="en-US" altLang="en-US" sz="3200" dirty="0"/>
              <a:t>are found in more than 80% of APAs</a:t>
            </a:r>
          </a:p>
          <a:p>
            <a:pPr lvl="1">
              <a:defRPr/>
            </a:pPr>
            <a:r>
              <a:rPr lang="en-US" altLang="en-US" sz="2800" dirty="0"/>
              <a:t>Patients with </a:t>
            </a:r>
            <a:r>
              <a:rPr lang="en-US" altLang="en-US" sz="2800" b="1" dirty="0"/>
              <a:t>KCNJ5</a:t>
            </a:r>
            <a:r>
              <a:rPr lang="en-US" altLang="en-US" sz="2800" dirty="0"/>
              <a:t> mutations were more frequently </a:t>
            </a:r>
            <a:r>
              <a:rPr lang="en-US" altLang="en-US" sz="2800" b="1" dirty="0"/>
              <a:t>female</a:t>
            </a:r>
            <a:r>
              <a:rPr lang="en-US" altLang="en-US" sz="2800" dirty="0"/>
              <a:t> and diagnosed </a:t>
            </a:r>
            <a:r>
              <a:rPr lang="en-US" altLang="en-US" sz="2800" b="1" dirty="0"/>
              <a:t>younger</a:t>
            </a:r>
            <a:r>
              <a:rPr lang="en-US" altLang="en-US" sz="2800" dirty="0"/>
              <a:t>, compared with CACNA1D mutation carriers or noncarriers</a:t>
            </a:r>
          </a:p>
        </p:txBody>
      </p:sp>
    </p:spTree>
    <p:extLst>
      <p:ext uri="{BB962C8B-B14F-4D97-AF65-F5344CB8AC3E}">
        <p14:creationId xmlns:p14="http://schemas.microsoft.com/office/powerpoint/2010/main" val="3956478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3583-74E7-4102-B642-7BAF622BEC37}"/>
              </a:ext>
            </a:extLst>
          </p:cNvPr>
          <p:cNvSpPr>
            <a:spLocks noGrp="1"/>
          </p:cNvSpPr>
          <p:nvPr>
            <p:ph type="title"/>
          </p:nvPr>
        </p:nvSpPr>
        <p:spPr>
          <a:xfrm>
            <a:off x="-15081" y="155575"/>
            <a:ext cx="12192000" cy="758825"/>
          </a:xfrm>
        </p:spPr>
        <p:txBody>
          <a:bodyPr/>
          <a:lstStyle/>
          <a:p>
            <a:pPr eaLnBrk="1" hangingPunct="1">
              <a:defRPr/>
            </a:pPr>
            <a:r>
              <a:rPr lang="en-US" sz="3600" b="1" dirty="0">
                <a:solidFill>
                  <a:schemeClr val="tx1"/>
                </a:solidFill>
                <a:latin typeface="Calibri" panose="020F0502020204030204" pitchFamily="34" charset="0"/>
                <a:cs typeface="Calibri" panose="020F0502020204030204" pitchFamily="34" charset="0"/>
              </a:rPr>
              <a:t>Morphology of aldosterone-producing adrenal pathology</a:t>
            </a:r>
          </a:p>
        </p:txBody>
      </p:sp>
      <p:sp>
        <p:nvSpPr>
          <p:cNvPr id="82947" name="Content Placeholder 2">
            <a:extLst>
              <a:ext uri="{FF2B5EF4-FFF2-40B4-BE49-F238E27FC236}">
                <a16:creationId xmlns:a16="http://schemas.microsoft.com/office/drawing/2014/main" id="{1D3FB356-7DFE-4508-81A9-7547840670B3}"/>
              </a:ext>
            </a:extLst>
          </p:cNvPr>
          <p:cNvSpPr>
            <a:spLocks noGrp="1"/>
          </p:cNvSpPr>
          <p:nvPr>
            <p:ph sz="quarter" idx="1"/>
          </p:nvPr>
        </p:nvSpPr>
        <p:spPr>
          <a:xfrm>
            <a:off x="601884" y="1143000"/>
            <a:ext cx="10972800" cy="5454570"/>
          </a:xfrm>
        </p:spPr>
        <p:txBody>
          <a:bodyPr/>
          <a:lstStyle/>
          <a:p>
            <a:pPr eaLnBrk="1" hangingPunct="1">
              <a:buClr>
                <a:schemeClr val="tx1"/>
              </a:buClr>
              <a:buFont typeface="Arial" panose="020B0604020202020204" pitchFamily="34" charset="0"/>
              <a:buChar char="•"/>
            </a:pPr>
            <a:r>
              <a:rPr lang="en-US" altLang="en-US" sz="2800" b="1" dirty="0">
                <a:latin typeface="Calibri" panose="020F0502020204030204" pitchFamily="34" charset="0"/>
                <a:cs typeface="Calibri" panose="020F0502020204030204" pitchFamily="34" charset="0"/>
              </a:rPr>
              <a:t>Aldosterone-producing cortical adenomas</a:t>
            </a:r>
          </a:p>
          <a:p>
            <a:pPr lvl="1" eaLnBrk="1" hangingPunct="1">
              <a:buClr>
                <a:schemeClr val="tx1"/>
              </a:buClr>
              <a:buFont typeface="Arial" panose="020B0604020202020204" pitchFamily="34" charset="0"/>
              <a:buChar char="•"/>
            </a:pPr>
            <a:r>
              <a:rPr lang="en-US" altLang="en-US" sz="2600" b="1" dirty="0">
                <a:solidFill>
                  <a:schemeClr val="tx1"/>
                </a:solidFill>
                <a:latin typeface="Calibri" panose="020F0502020204030204" pitchFamily="34" charset="0"/>
                <a:cs typeface="Calibri" panose="020F0502020204030204" pitchFamily="34" charset="0"/>
              </a:rPr>
              <a:t>Solitary</a:t>
            </a:r>
            <a:r>
              <a:rPr lang="en-US" altLang="en-US" sz="2600" dirty="0">
                <a:latin typeface="Calibri" panose="020F0502020204030204" pitchFamily="34" charset="0"/>
                <a:cs typeface="Calibri" panose="020F0502020204030204" pitchFamily="34" charset="0"/>
              </a:rPr>
              <a:t> </a:t>
            </a:r>
            <a:r>
              <a:rPr lang="en-US" altLang="en-US" sz="2600" dirty="0">
                <a:solidFill>
                  <a:srgbClr val="0070C0"/>
                </a:solidFill>
                <a:latin typeface="Calibri" panose="020F0502020204030204" pitchFamily="34" charset="0"/>
                <a:cs typeface="Calibri" panose="020F0502020204030204" pitchFamily="34" charset="0"/>
              </a:rPr>
              <a:t>(occasionally multiple) </a:t>
            </a:r>
            <a:r>
              <a:rPr lang="en-US" altLang="en-US" sz="2600" b="1" dirty="0">
                <a:solidFill>
                  <a:schemeClr val="tx1"/>
                </a:solidFill>
                <a:latin typeface="Calibri" panose="020F0502020204030204" pitchFamily="34" charset="0"/>
                <a:cs typeface="Calibri" panose="020F0502020204030204" pitchFamily="34" charset="0"/>
              </a:rPr>
              <a:t>well circumscribed</a:t>
            </a:r>
            <a:r>
              <a:rPr lang="en-US" altLang="en-US" sz="2600" dirty="0">
                <a:solidFill>
                  <a:schemeClr val="tx1"/>
                </a:solidFill>
                <a:latin typeface="Calibri" panose="020F0502020204030204" pitchFamily="34" charset="0"/>
                <a:cs typeface="Calibri" panose="020F0502020204030204" pitchFamily="34" charset="0"/>
              </a:rPr>
              <a:t> </a:t>
            </a:r>
            <a:r>
              <a:rPr lang="en-US" altLang="en-US" sz="2600" b="1" dirty="0">
                <a:solidFill>
                  <a:schemeClr val="tx1"/>
                </a:solidFill>
                <a:latin typeface="Calibri" panose="020F0502020204030204" pitchFamily="34" charset="0"/>
                <a:cs typeface="Calibri" panose="020F0502020204030204" pitchFamily="34" charset="0"/>
              </a:rPr>
              <a:t>nodule </a:t>
            </a:r>
            <a:r>
              <a:rPr lang="en-US" altLang="en-US" sz="2600" b="1" dirty="0">
                <a:solidFill>
                  <a:srgbClr val="0070C0"/>
                </a:solidFill>
                <a:latin typeface="Calibri" panose="020F0502020204030204" pitchFamily="34" charset="0"/>
                <a:cs typeface="Calibri" panose="020F0502020204030204" pitchFamily="34" charset="0"/>
              </a:rPr>
              <a:t>&lt;</a:t>
            </a:r>
            <a:r>
              <a:rPr lang="en-US" altLang="en-US" sz="2600" dirty="0">
                <a:solidFill>
                  <a:srgbClr val="0070C0"/>
                </a:solidFill>
                <a:latin typeface="Calibri" panose="020F0502020204030204" pitchFamily="34" charset="0"/>
                <a:cs typeface="Calibri" panose="020F0502020204030204" pitchFamily="34" charset="0"/>
              </a:rPr>
              <a:t>2 cm</a:t>
            </a:r>
            <a:r>
              <a:rPr lang="en-US" altLang="en-US" sz="2600" dirty="0">
                <a:latin typeface="Calibri" panose="020F0502020204030204" pitchFamily="34" charset="0"/>
                <a:cs typeface="Calibri" panose="020F0502020204030204" pitchFamily="34" charset="0"/>
              </a:rPr>
              <a:t> </a:t>
            </a:r>
            <a:r>
              <a:rPr lang="en-US" altLang="en-US" sz="2600" dirty="0">
                <a:solidFill>
                  <a:schemeClr val="tx1"/>
                </a:solidFill>
                <a:latin typeface="Calibri" panose="020F0502020204030204" pitchFamily="34" charset="0"/>
                <a:cs typeface="Calibri" panose="020F0502020204030204" pitchFamily="34" charset="0"/>
              </a:rPr>
              <a:t>with lesion buried in the gland </a:t>
            </a:r>
            <a:r>
              <a:rPr lang="en-US" altLang="en-US" sz="2600" dirty="0">
                <a:solidFill>
                  <a:srgbClr val="0070C0"/>
                </a:solidFill>
                <a:latin typeface="Calibri" panose="020F0502020204030204" pitchFamily="34" charset="0"/>
                <a:cs typeface="Calibri" panose="020F0502020204030204" pitchFamily="34" charset="0"/>
              </a:rPr>
              <a:t>(no outward visible enlargement)</a:t>
            </a:r>
          </a:p>
          <a:p>
            <a:pPr lvl="2" eaLnBrk="1" hangingPunct="1">
              <a:buClr>
                <a:schemeClr val="tx1"/>
              </a:buClr>
              <a:buFont typeface="Arial" panose="020B0604020202020204" pitchFamily="34" charset="0"/>
              <a:buChar char="•"/>
            </a:pPr>
            <a:r>
              <a:rPr lang="en-US" altLang="en-US" sz="2600" dirty="0">
                <a:latin typeface="Calibri" panose="020F0502020204030204" pitchFamily="34" charset="0"/>
                <a:cs typeface="Calibri" panose="020F0502020204030204" pitchFamily="34" charset="0"/>
              </a:rPr>
              <a:t>Adjacent cortex is NOT atrophic as seen in a cortisol producing adenoma (aldosterone secretion does not suppress ACTH)</a:t>
            </a:r>
          </a:p>
          <a:p>
            <a:pPr lvl="1" eaLnBrk="1" hangingPunct="1">
              <a:buClr>
                <a:schemeClr val="tx1"/>
              </a:buClr>
              <a:buFont typeface="Arial" panose="020B0604020202020204" pitchFamily="34" charset="0"/>
              <a:buChar char="•"/>
            </a:pPr>
            <a:r>
              <a:rPr lang="en-US" altLang="en-US" sz="2600" dirty="0">
                <a:solidFill>
                  <a:schemeClr val="tx1"/>
                </a:solidFill>
                <a:latin typeface="Calibri" panose="020F0502020204030204" pitchFamily="34" charset="0"/>
                <a:cs typeface="Calibri" panose="020F0502020204030204" pitchFamily="34" charset="0"/>
              </a:rPr>
              <a:t>Left adrenal gland involvement more common than right</a:t>
            </a:r>
          </a:p>
          <a:p>
            <a:pPr lvl="1" eaLnBrk="1" hangingPunct="1">
              <a:buClr>
                <a:schemeClr val="tx1"/>
              </a:buClr>
              <a:buFont typeface="Arial" panose="020B0604020202020204" pitchFamily="34" charset="0"/>
              <a:buChar char="•"/>
            </a:pPr>
            <a:r>
              <a:rPr lang="en-US" altLang="en-US" sz="2600" dirty="0">
                <a:solidFill>
                  <a:schemeClr val="tx1"/>
                </a:solidFill>
                <a:latin typeface="Calibri" panose="020F0502020204030204" pitchFamily="34" charset="0"/>
                <a:cs typeface="Calibri" panose="020F0502020204030204" pitchFamily="34" charset="0"/>
              </a:rPr>
              <a:t>Cut section is </a:t>
            </a:r>
            <a:r>
              <a:rPr lang="en-US" altLang="en-US" sz="2600" b="1" dirty="0">
                <a:solidFill>
                  <a:schemeClr val="tx1"/>
                </a:solidFill>
                <a:latin typeface="Calibri" panose="020F0502020204030204" pitchFamily="34" charset="0"/>
                <a:cs typeface="Calibri" panose="020F0502020204030204" pitchFamily="34" charset="0"/>
              </a:rPr>
              <a:t>bright yellow lipid laden cells </a:t>
            </a:r>
            <a:r>
              <a:rPr lang="en-US" altLang="en-US" sz="2600" dirty="0">
                <a:solidFill>
                  <a:schemeClr val="tx1"/>
                </a:solidFill>
                <a:latin typeface="Calibri" panose="020F0502020204030204" pitchFamily="34" charset="0"/>
                <a:cs typeface="Calibri" panose="020F0502020204030204" pitchFamily="34" charset="0"/>
              </a:rPr>
              <a:t>more reminiscent of the fasciculata cells than the glomerulosa cells</a:t>
            </a:r>
          </a:p>
          <a:p>
            <a:pPr lvl="1" eaLnBrk="1" hangingPunct="1">
              <a:buClr>
                <a:schemeClr val="tx1"/>
              </a:buClr>
              <a:buFont typeface="Arial" panose="020B0604020202020204" pitchFamily="34" charset="0"/>
              <a:buChar char="•"/>
            </a:pPr>
            <a:r>
              <a:rPr lang="en-US" altLang="en-US" sz="2600" dirty="0">
                <a:solidFill>
                  <a:schemeClr val="tx1"/>
                </a:solidFill>
                <a:latin typeface="Calibri" panose="020F0502020204030204" pitchFamily="34" charset="0"/>
                <a:cs typeface="Calibri" panose="020F0502020204030204" pitchFamily="34" charset="0"/>
              </a:rPr>
              <a:t>uniform mature appearing cortical cells, nuclear and cellular pleomorphism may be present</a:t>
            </a:r>
          </a:p>
          <a:p>
            <a:pPr lvl="1" eaLnBrk="1" hangingPunct="1">
              <a:buClr>
                <a:schemeClr val="tx1"/>
              </a:buClr>
              <a:buFont typeface="Arial" panose="020B0604020202020204" pitchFamily="34" charset="0"/>
              <a:buChar char="•"/>
            </a:pPr>
            <a:r>
              <a:rPr lang="en-US" altLang="en-US" sz="2600" dirty="0">
                <a:solidFill>
                  <a:schemeClr val="tx1"/>
                </a:solidFill>
                <a:latin typeface="Calibri" panose="020F0502020204030204" pitchFamily="34" charset="0"/>
                <a:cs typeface="Calibri" panose="020F0502020204030204" pitchFamily="34" charset="0"/>
              </a:rPr>
              <a:t>May have </a:t>
            </a:r>
            <a:r>
              <a:rPr lang="en-US" altLang="en-US" sz="2600" b="1" dirty="0">
                <a:solidFill>
                  <a:schemeClr val="tx1"/>
                </a:solidFill>
                <a:latin typeface="Calibri" panose="020F0502020204030204" pitchFamily="34" charset="0"/>
                <a:cs typeface="Calibri" panose="020F0502020204030204" pitchFamily="34" charset="0"/>
              </a:rPr>
              <a:t>spironolactone bodies: </a:t>
            </a:r>
            <a:r>
              <a:rPr lang="en-US" altLang="en-US" sz="2600" dirty="0">
                <a:solidFill>
                  <a:schemeClr val="tx1"/>
                </a:solidFill>
                <a:latin typeface="Calibri" panose="020F0502020204030204" pitchFamily="34" charset="0"/>
                <a:cs typeface="Calibri" panose="020F0502020204030204" pitchFamily="34" charset="0"/>
              </a:rPr>
              <a:t>eosinophilic, lamellar, cytoplasmic inclusions found after treatment with this drug</a:t>
            </a:r>
          </a:p>
          <a:p>
            <a:pPr lvl="1" eaLnBrk="1" hangingPunct="1"/>
            <a:endParaRPr lang="en-US" altLang="en-US" sz="2400" dirty="0"/>
          </a:p>
        </p:txBody>
      </p:sp>
    </p:spTree>
    <p:custDataLst>
      <p:tags r:id="rId1"/>
    </p:custDataLst>
    <p:extLst>
      <p:ext uri="{BB962C8B-B14F-4D97-AF65-F5344CB8AC3E}">
        <p14:creationId xmlns:p14="http://schemas.microsoft.com/office/powerpoint/2010/main" val="2382369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90D9-DC65-4A78-8C40-B66BAE48B0A4}"/>
              </a:ext>
            </a:extLst>
          </p:cNvPr>
          <p:cNvSpPr>
            <a:spLocks noGrp="1"/>
          </p:cNvSpPr>
          <p:nvPr>
            <p:ph type="title"/>
          </p:nvPr>
        </p:nvSpPr>
        <p:spPr/>
        <p:txBody>
          <a:bodyPr/>
          <a:lstStyle/>
          <a:p>
            <a:pPr>
              <a:defRPr/>
            </a:pPr>
            <a:endParaRPr lang="en-US"/>
          </a:p>
        </p:txBody>
      </p:sp>
      <p:pic>
        <p:nvPicPr>
          <p:cNvPr id="84995" name="Picture 3">
            <a:extLst>
              <a:ext uri="{FF2B5EF4-FFF2-40B4-BE49-F238E27FC236}">
                <a16:creationId xmlns:a16="http://schemas.microsoft.com/office/drawing/2014/main" id="{FACEC17C-5B0A-40E0-AB0D-9809E8496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106" y="-393538"/>
            <a:ext cx="10232020" cy="784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Brace 2">
            <a:extLst>
              <a:ext uri="{FF2B5EF4-FFF2-40B4-BE49-F238E27FC236}">
                <a16:creationId xmlns:a16="http://schemas.microsoft.com/office/drawing/2014/main" id="{465312EE-296A-4E7E-9704-9659879D7883}"/>
              </a:ext>
            </a:extLst>
          </p:cNvPr>
          <p:cNvSpPr/>
          <p:nvPr/>
        </p:nvSpPr>
        <p:spPr>
          <a:xfrm>
            <a:off x="10877255" y="1357132"/>
            <a:ext cx="185195" cy="549218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461A786B-8EA7-40BC-9993-30285A6F8187}"/>
              </a:ext>
            </a:extLst>
          </p:cNvPr>
          <p:cNvSpPr txBox="1"/>
          <p:nvPr/>
        </p:nvSpPr>
        <p:spPr>
          <a:xfrm>
            <a:off x="11100122" y="3927240"/>
            <a:ext cx="1091878" cy="369332"/>
          </a:xfrm>
          <a:prstGeom prst="rect">
            <a:avLst/>
          </a:prstGeom>
          <a:noFill/>
        </p:spPr>
        <p:txBody>
          <a:bodyPr wrap="square" rtlCol="0">
            <a:spAutoFit/>
          </a:bodyPr>
          <a:lstStyle/>
          <a:p>
            <a:r>
              <a:rPr lang="en-US" dirty="0"/>
              <a:t>tumor</a:t>
            </a:r>
          </a:p>
        </p:txBody>
      </p:sp>
      <p:sp>
        <p:nvSpPr>
          <p:cNvPr id="5" name="Left Brace 4">
            <a:extLst>
              <a:ext uri="{FF2B5EF4-FFF2-40B4-BE49-F238E27FC236}">
                <a16:creationId xmlns:a16="http://schemas.microsoft.com/office/drawing/2014/main" id="{B7BC2756-6820-4497-94E0-368F60437BF6}"/>
              </a:ext>
            </a:extLst>
          </p:cNvPr>
          <p:cNvSpPr/>
          <p:nvPr/>
        </p:nvSpPr>
        <p:spPr>
          <a:xfrm>
            <a:off x="898217" y="416689"/>
            <a:ext cx="303890" cy="346714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9785439D-C5F7-4D52-A32A-8A8DF6ECA12B}"/>
              </a:ext>
            </a:extLst>
          </p:cNvPr>
          <p:cNvSpPr txBox="1"/>
          <p:nvPr/>
        </p:nvSpPr>
        <p:spPr>
          <a:xfrm>
            <a:off x="-20041" y="2604833"/>
            <a:ext cx="1091878" cy="369332"/>
          </a:xfrm>
          <a:prstGeom prst="rect">
            <a:avLst/>
          </a:prstGeom>
          <a:noFill/>
        </p:spPr>
        <p:txBody>
          <a:bodyPr wrap="square" rtlCol="0">
            <a:spAutoFit/>
          </a:bodyPr>
          <a:lstStyle/>
          <a:p>
            <a:r>
              <a:rPr lang="en-US" dirty="0"/>
              <a:t>Normal</a:t>
            </a:r>
          </a:p>
        </p:txBody>
      </p:sp>
      <p:pic>
        <p:nvPicPr>
          <p:cNvPr id="7" name="Picture 6">
            <a:extLst>
              <a:ext uri="{FF2B5EF4-FFF2-40B4-BE49-F238E27FC236}">
                <a16:creationId xmlns:a16="http://schemas.microsoft.com/office/drawing/2014/main" id="{DAB67C7C-492E-49B4-A1BD-E9043F3CB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48765"/>
            <a:ext cx="5122985" cy="2882383"/>
          </a:xfrm>
          <a:prstGeom prst="rect">
            <a:avLst/>
          </a:prstGeom>
        </p:spPr>
      </p:pic>
      <p:sp>
        <p:nvSpPr>
          <p:cNvPr id="9" name="Rectangle 8">
            <a:extLst>
              <a:ext uri="{FF2B5EF4-FFF2-40B4-BE49-F238E27FC236}">
                <a16:creationId xmlns:a16="http://schemas.microsoft.com/office/drawing/2014/main" id="{91E415B8-FECE-4AC9-9D62-ABC2DA576BD0}"/>
              </a:ext>
            </a:extLst>
          </p:cNvPr>
          <p:cNvSpPr/>
          <p:nvPr/>
        </p:nvSpPr>
        <p:spPr>
          <a:xfrm>
            <a:off x="7033846" y="6084277"/>
            <a:ext cx="3805737" cy="7588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Conn Syndrome</a:t>
            </a:r>
          </a:p>
        </p:txBody>
      </p:sp>
    </p:spTree>
    <p:custDataLst>
      <p:tags r:id="rId1"/>
    </p:custDataLst>
    <p:extLst>
      <p:ext uri="{BB962C8B-B14F-4D97-AF65-F5344CB8AC3E}">
        <p14:creationId xmlns:p14="http://schemas.microsoft.com/office/powerpoint/2010/main" val="678122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5ED2-3621-46EB-B55A-841FE9E05016}"/>
              </a:ext>
            </a:extLst>
          </p:cNvPr>
          <p:cNvSpPr>
            <a:spLocks noGrp="1"/>
          </p:cNvSpPr>
          <p:nvPr>
            <p:ph type="title"/>
          </p:nvPr>
        </p:nvSpPr>
        <p:spPr>
          <a:xfrm>
            <a:off x="1828800" y="304801"/>
            <a:ext cx="8534400" cy="758825"/>
          </a:xfrm>
        </p:spPr>
        <p:txBody>
          <a:bodyPr/>
          <a:lstStyle/>
          <a:p>
            <a:pPr>
              <a:defRPr/>
            </a:pPr>
            <a:r>
              <a:rPr lang="en-US" dirty="0" err="1"/>
              <a:t>Spironolactone</a:t>
            </a:r>
            <a:r>
              <a:rPr lang="en-US" dirty="0"/>
              <a:t> bodies</a:t>
            </a:r>
          </a:p>
        </p:txBody>
      </p:sp>
      <p:pic>
        <p:nvPicPr>
          <p:cNvPr id="89091" name="Picture 2">
            <a:extLst>
              <a:ext uri="{FF2B5EF4-FFF2-40B4-BE49-F238E27FC236}">
                <a16:creationId xmlns:a16="http://schemas.microsoft.com/office/drawing/2014/main" id="{EB313A00-673D-4F3F-83F5-B65BBC7FB6DE}"/>
              </a:ext>
            </a:extLst>
          </p:cNvPr>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1425" t="11029"/>
          <a:stretch/>
        </p:blipFill>
        <p:spPr>
          <a:xfrm>
            <a:off x="0" y="-1"/>
            <a:ext cx="10408644" cy="6858001"/>
          </a:xfrm>
          <a:noFill/>
        </p:spPr>
      </p:pic>
      <p:sp>
        <p:nvSpPr>
          <p:cNvPr id="89093" name="Rectangle 2">
            <a:extLst>
              <a:ext uri="{FF2B5EF4-FFF2-40B4-BE49-F238E27FC236}">
                <a16:creationId xmlns:a16="http://schemas.microsoft.com/office/drawing/2014/main" id="{1B94FF9F-B30A-49C6-BA28-F573DE0CFF14}"/>
              </a:ext>
            </a:extLst>
          </p:cNvPr>
          <p:cNvSpPr>
            <a:spLocks noChangeArrowheads="1"/>
          </p:cNvSpPr>
          <p:nvPr/>
        </p:nvSpPr>
        <p:spPr bwMode="auto">
          <a:xfrm>
            <a:off x="10397925" y="202990"/>
            <a:ext cx="1794075"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1913" indent="0"/>
            <a:r>
              <a:rPr lang="en-US" altLang="en-US" sz="1600" b="1" dirty="0"/>
              <a:t>Spironolactone bodies:</a:t>
            </a:r>
          </a:p>
          <a:p>
            <a:pPr marL="61913" indent="0"/>
            <a:endParaRPr lang="en-US" altLang="en-US" sz="1600" dirty="0"/>
          </a:p>
          <a:p>
            <a:pPr marL="61913" indent="0"/>
            <a:r>
              <a:rPr lang="en-US" altLang="en-US" sz="1600" dirty="0"/>
              <a:t>Eosinophilic, lamellar, cytoplasmic inclusions found after spironolactone treatment</a:t>
            </a:r>
          </a:p>
          <a:p>
            <a:pPr marL="61913" indent="0"/>
            <a:endParaRPr lang="en-US" altLang="en-US" sz="1600" dirty="0"/>
          </a:p>
          <a:p>
            <a:pPr marL="61913" indent="0"/>
            <a:r>
              <a:rPr lang="en-US" altLang="en-US" sz="1600" dirty="0"/>
              <a:t>(upper left) Transmission electron microscopy shows membranes arranged concentrically around a central core with connection to endoplasmic reticulum and mitochondria</a:t>
            </a:r>
          </a:p>
        </p:txBody>
      </p:sp>
      <p:pic>
        <p:nvPicPr>
          <p:cNvPr id="6" name="Picture 5" descr="A picture containing text&#10;&#10;Description automatically generated">
            <a:extLst>
              <a:ext uri="{FF2B5EF4-FFF2-40B4-BE49-F238E27FC236}">
                <a16:creationId xmlns:a16="http://schemas.microsoft.com/office/drawing/2014/main" id="{6B64557F-12FF-4E8A-9E79-F1D89AA56FB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04031" y="0"/>
            <a:ext cx="4085863" cy="2628128"/>
          </a:xfrm>
          <a:prstGeom prst="rect">
            <a:avLst/>
          </a:prstGeom>
        </p:spPr>
      </p:pic>
      <p:sp>
        <p:nvSpPr>
          <p:cNvPr id="7" name="Rectangle 6">
            <a:extLst>
              <a:ext uri="{FF2B5EF4-FFF2-40B4-BE49-F238E27FC236}">
                <a16:creationId xmlns:a16="http://schemas.microsoft.com/office/drawing/2014/main" id="{ACBDB5BC-E571-4FAA-B395-F4F569A31B2E}"/>
              </a:ext>
            </a:extLst>
          </p:cNvPr>
          <p:cNvSpPr/>
          <p:nvPr/>
        </p:nvSpPr>
        <p:spPr>
          <a:xfrm>
            <a:off x="6204031" y="6107723"/>
            <a:ext cx="4085863" cy="75027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Spironolactone bodies</a:t>
            </a:r>
          </a:p>
        </p:txBody>
      </p:sp>
    </p:spTree>
    <p:custDataLst>
      <p:tags r:id="rId1"/>
    </p:custDataLst>
    <p:extLst>
      <p:ext uri="{BB962C8B-B14F-4D97-AF65-F5344CB8AC3E}">
        <p14:creationId xmlns:p14="http://schemas.microsoft.com/office/powerpoint/2010/main" val="2024079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04E7-4286-4B20-A10E-CF1F9EA1D051}"/>
              </a:ext>
            </a:extLst>
          </p:cNvPr>
          <p:cNvSpPr>
            <a:spLocks noGrp="1"/>
          </p:cNvSpPr>
          <p:nvPr>
            <p:ph type="ctrTitle"/>
          </p:nvPr>
        </p:nvSpPr>
        <p:spPr/>
        <p:txBody>
          <a:bodyPr/>
          <a:lstStyle/>
          <a:p>
            <a:r>
              <a:rPr lang="en-US" dirty="0">
                <a:solidFill>
                  <a:schemeClr val="tx1"/>
                </a:solidFill>
              </a:rPr>
              <a:t>Questions?</a:t>
            </a:r>
          </a:p>
        </p:txBody>
      </p:sp>
      <p:sp>
        <p:nvSpPr>
          <p:cNvPr id="3" name="Subtitle 2">
            <a:extLst>
              <a:ext uri="{FF2B5EF4-FFF2-40B4-BE49-F238E27FC236}">
                <a16:creationId xmlns:a16="http://schemas.microsoft.com/office/drawing/2014/main" id="{81C0E4AA-9D05-44FE-9C8D-2C5F7FA52D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94513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97DFB1-E525-4D3E-83CE-268671AB5447}"/>
              </a:ext>
            </a:extLst>
          </p:cNvPr>
          <p:cNvSpPr>
            <a:spLocks noGrp="1"/>
          </p:cNvSpPr>
          <p:nvPr>
            <p:ph type="ctrTitle"/>
          </p:nvPr>
        </p:nvSpPr>
        <p:spPr>
          <a:xfrm>
            <a:off x="1" y="0"/>
            <a:ext cx="12192000" cy="983848"/>
          </a:xfrm>
        </p:spPr>
        <p:txBody>
          <a:bodyPr anchor="ctr">
            <a:normAutofit/>
          </a:bodyPr>
          <a:lstStyle/>
          <a:p>
            <a:r>
              <a:rPr lang="en-US" sz="5400" b="1" dirty="0"/>
              <a:t>Functional Adrenal Cortex Pathology (</a:t>
            </a:r>
            <a:r>
              <a:rPr lang="en-US" sz="5400" b="1" dirty="0" err="1"/>
              <a:t>cont</a:t>
            </a:r>
            <a:r>
              <a:rPr lang="en-US" sz="5400" b="1" dirty="0"/>
              <a:t>)</a:t>
            </a:r>
          </a:p>
        </p:txBody>
      </p:sp>
      <p:sp>
        <p:nvSpPr>
          <p:cNvPr id="6" name="Subtitle 4">
            <a:extLst>
              <a:ext uri="{FF2B5EF4-FFF2-40B4-BE49-F238E27FC236}">
                <a16:creationId xmlns:a16="http://schemas.microsoft.com/office/drawing/2014/main" id="{2E255DFB-2B12-4F4C-870E-5F5354DB18DF}"/>
              </a:ext>
            </a:extLst>
          </p:cNvPr>
          <p:cNvSpPr>
            <a:spLocks noGrp="1"/>
          </p:cNvSpPr>
          <p:nvPr>
            <p:ph type="subTitle" idx="1"/>
          </p:nvPr>
        </p:nvSpPr>
        <p:spPr>
          <a:xfrm>
            <a:off x="600363" y="1157293"/>
            <a:ext cx="10972801" cy="5312780"/>
          </a:xfrm>
        </p:spPr>
        <p:txBody>
          <a:bodyPr>
            <a:normAutofit/>
          </a:bodyPr>
          <a:lstStyle/>
          <a:p>
            <a:pPr algn="l"/>
            <a:r>
              <a:rPr lang="en-US" sz="4000" dirty="0"/>
              <a:t>Hormone excess syndromes:</a:t>
            </a:r>
          </a:p>
          <a:p>
            <a:pPr marL="914400" lvl="1" indent="-457200" algn="l">
              <a:buFont typeface="+mj-lt"/>
              <a:buAutoNum type="arabicPeriod"/>
            </a:pPr>
            <a:r>
              <a:rPr lang="en-US" sz="3600" dirty="0"/>
              <a:t>Glucocorticoid excess – Cushing syndrome</a:t>
            </a:r>
          </a:p>
          <a:p>
            <a:pPr marL="914400" lvl="1" indent="-457200" algn="l">
              <a:buFont typeface="+mj-lt"/>
              <a:buAutoNum type="arabicPeriod"/>
            </a:pPr>
            <a:r>
              <a:rPr lang="en-US" sz="3600" dirty="0"/>
              <a:t>Mineralocorticoid excess – Hyperaldosteronism</a:t>
            </a:r>
          </a:p>
          <a:p>
            <a:pPr marL="914400" lvl="1" indent="-457200" algn="l">
              <a:buFont typeface="+mj-lt"/>
              <a:buAutoNum type="arabicPeriod"/>
            </a:pPr>
            <a:r>
              <a:rPr lang="en-US" sz="3600" dirty="0">
                <a:solidFill>
                  <a:srgbClr val="FF0000"/>
                </a:solidFill>
              </a:rPr>
              <a:t>Sex hormone excess – Adrenogenital syndrome</a:t>
            </a:r>
          </a:p>
          <a:p>
            <a:pPr marL="914400" lvl="1" indent="-457200" algn="l">
              <a:buFont typeface="+mj-lt"/>
              <a:buAutoNum type="arabicPeriod"/>
            </a:pPr>
            <a:endParaRPr lang="en-US" sz="3600" dirty="0"/>
          </a:p>
          <a:p>
            <a:pPr algn="l"/>
            <a:r>
              <a:rPr lang="en-US" sz="4000" dirty="0"/>
              <a:t>Hormone Deficiency Syndromes (next lecture):</a:t>
            </a:r>
          </a:p>
          <a:p>
            <a:pPr marL="1200150" lvl="1" indent="-742950" algn="l">
              <a:buFont typeface="+mj-lt"/>
              <a:buAutoNum type="arabicPeriod"/>
            </a:pPr>
            <a:r>
              <a:rPr lang="en-US" sz="3600" dirty="0"/>
              <a:t>Primary Adrenocortical Insufficiency</a:t>
            </a:r>
          </a:p>
          <a:p>
            <a:pPr marL="1200150" lvl="1" indent="-742950" algn="l">
              <a:buFont typeface="+mj-lt"/>
              <a:buAutoNum type="arabicPeriod"/>
            </a:pPr>
            <a:r>
              <a:rPr lang="en-US" sz="3600"/>
              <a:t>Secondary </a:t>
            </a:r>
            <a:r>
              <a:rPr lang="en-US" sz="3600" dirty="0"/>
              <a:t>Adrenocortical Insufficiency</a:t>
            </a:r>
          </a:p>
        </p:txBody>
      </p:sp>
    </p:spTree>
    <p:extLst>
      <p:ext uri="{BB962C8B-B14F-4D97-AF65-F5344CB8AC3E}">
        <p14:creationId xmlns:p14="http://schemas.microsoft.com/office/powerpoint/2010/main" val="258123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54C7F-1E86-4786-AE52-CD673ACC07A2}"/>
              </a:ext>
            </a:extLst>
          </p:cNvPr>
          <p:cNvSpPr>
            <a:spLocks noGrp="1"/>
          </p:cNvSpPr>
          <p:nvPr>
            <p:ph type="ctrTitle"/>
          </p:nvPr>
        </p:nvSpPr>
        <p:spPr>
          <a:xfrm>
            <a:off x="1524000" y="920531"/>
            <a:ext cx="9144000" cy="2387600"/>
          </a:xfrm>
        </p:spPr>
        <p:txBody>
          <a:bodyPr>
            <a:normAutofit/>
          </a:bodyPr>
          <a:lstStyle/>
          <a:p>
            <a:r>
              <a:rPr lang="en-US" sz="7200" b="1" dirty="0"/>
              <a:t>Normal Adrenal Gland: Structure and Function</a:t>
            </a:r>
          </a:p>
        </p:txBody>
      </p:sp>
      <p:sp>
        <p:nvSpPr>
          <p:cNvPr id="3" name="Subtitle 2">
            <a:extLst>
              <a:ext uri="{FF2B5EF4-FFF2-40B4-BE49-F238E27FC236}">
                <a16:creationId xmlns:a16="http://schemas.microsoft.com/office/drawing/2014/main" id="{7E81DC85-2F3E-43F2-B754-6BB69BBAB03E}"/>
              </a:ext>
            </a:extLst>
          </p:cNvPr>
          <p:cNvSpPr>
            <a:spLocks noGrp="1"/>
          </p:cNvSpPr>
          <p:nvPr>
            <p:ph type="subTitle" idx="1"/>
          </p:nvPr>
        </p:nvSpPr>
        <p:spPr>
          <a:xfrm>
            <a:off x="1524000" y="4213184"/>
            <a:ext cx="9144000" cy="2233336"/>
          </a:xfrm>
        </p:spPr>
        <p:txBody>
          <a:bodyPr>
            <a:normAutofit/>
          </a:bodyPr>
          <a:lstStyle/>
          <a:p>
            <a:r>
              <a:rPr lang="en-US" sz="4000" b="1" dirty="0"/>
              <a:t>See also: separate review presentation,</a:t>
            </a:r>
          </a:p>
          <a:p>
            <a:r>
              <a:rPr lang="en-US" sz="4000" b="1" dirty="0">
                <a:highlight>
                  <a:srgbClr val="FFFF00"/>
                </a:highlight>
              </a:rPr>
              <a:t>Adrenal - Review of Normal</a:t>
            </a:r>
          </a:p>
        </p:txBody>
      </p:sp>
    </p:spTree>
    <p:extLst>
      <p:ext uri="{BB962C8B-B14F-4D97-AF65-F5344CB8AC3E}">
        <p14:creationId xmlns:p14="http://schemas.microsoft.com/office/powerpoint/2010/main" val="1467851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0378E-C397-4209-88B9-EFD1EFB04674}"/>
              </a:ext>
            </a:extLst>
          </p:cNvPr>
          <p:cNvSpPr>
            <a:spLocks noGrp="1"/>
          </p:cNvSpPr>
          <p:nvPr>
            <p:ph type="title"/>
          </p:nvPr>
        </p:nvSpPr>
        <p:spPr>
          <a:xfrm>
            <a:off x="402166" y="2688"/>
            <a:ext cx="11379200" cy="758825"/>
          </a:xfrm>
        </p:spPr>
        <p:txBody>
          <a:bodyPr/>
          <a:lstStyle/>
          <a:p>
            <a:pPr eaLnBrk="1" hangingPunct="1">
              <a:defRPr/>
            </a:pPr>
            <a:r>
              <a:rPr lang="en-US" sz="4000" b="1" dirty="0">
                <a:solidFill>
                  <a:schemeClr val="tx1"/>
                </a:solidFill>
                <a:latin typeface="Calibri" panose="020F0502020204030204" pitchFamily="34" charset="0"/>
                <a:cs typeface="Calibri" panose="020F0502020204030204" pitchFamily="34" charset="0"/>
              </a:rPr>
              <a:t>Causes of Adrenogenital syndrome (AGS) </a:t>
            </a:r>
          </a:p>
        </p:txBody>
      </p:sp>
      <p:sp>
        <p:nvSpPr>
          <p:cNvPr id="99331" name="Content Placeholder 2">
            <a:extLst>
              <a:ext uri="{FF2B5EF4-FFF2-40B4-BE49-F238E27FC236}">
                <a16:creationId xmlns:a16="http://schemas.microsoft.com/office/drawing/2014/main" id="{EF4B1B89-70A3-403C-A81B-B03DDC968DF0}"/>
              </a:ext>
            </a:extLst>
          </p:cNvPr>
          <p:cNvSpPr>
            <a:spLocks noGrp="1"/>
          </p:cNvSpPr>
          <p:nvPr>
            <p:ph sz="quarter" idx="1"/>
          </p:nvPr>
        </p:nvSpPr>
        <p:spPr>
          <a:xfrm>
            <a:off x="402167" y="905365"/>
            <a:ext cx="11074726" cy="4572000"/>
          </a:xfrm>
        </p:spPr>
        <p:txBody>
          <a:bodyPr/>
          <a:lstStyle/>
          <a:p>
            <a:pPr marL="457200" indent="-457200" eaLnBrk="1" hangingPunct="1">
              <a:buClrTx/>
              <a:buFont typeface="+mj-lt"/>
              <a:buAutoNum type="arabicPeriod"/>
            </a:pPr>
            <a:r>
              <a:rPr lang="en-US" altLang="en-US" sz="3000" b="1" dirty="0">
                <a:solidFill>
                  <a:schemeClr val="tx1"/>
                </a:solidFill>
                <a:latin typeface="Calibri" panose="020F0502020204030204" pitchFamily="34" charset="0"/>
                <a:cs typeface="Calibri" panose="020F0502020204030204" pitchFamily="34" charset="0"/>
              </a:rPr>
              <a:t>Excess secretion of ACTH </a:t>
            </a:r>
            <a:r>
              <a:rPr lang="en-US" altLang="en-US" sz="3000" dirty="0">
                <a:solidFill>
                  <a:schemeClr val="tx1"/>
                </a:solidFill>
                <a:latin typeface="Calibri" panose="020F0502020204030204" pitchFamily="34" charset="0"/>
                <a:cs typeface="Calibri" panose="020F0502020204030204" pitchFamily="34" charset="0"/>
              </a:rPr>
              <a:t>– ACTH also controls </a:t>
            </a:r>
            <a:r>
              <a:rPr lang="en-US" altLang="en-US" sz="3000" dirty="0">
                <a:solidFill>
                  <a:srgbClr val="00B0F0"/>
                </a:solidFill>
                <a:latin typeface="Calibri" panose="020F0502020204030204" pitchFamily="34" charset="0"/>
                <a:cs typeface="Calibri" panose="020F0502020204030204" pitchFamily="34" charset="0"/>
              </a:rPr>
              <a:t>androgen</a:t>
            </a:r>
            <a:r>
              <a:rPr lang="en-US" altLang="en-US" sz="3000" dirty="0">
                <a:solidFill>
                  <a:schemeClr val="tx1"/>
                </a:solidFill>
                <a:latin typeface="Calibri" panose="020F0502020204030204" pitchFamily="34" charset="0"/>
                <a:cs typeface="Calibri" panose="020F0502020204030204" pitchFamily="34" charset="0"/>
              </a:rPr>
              <a:t> formation in adrenal producing </a:t>
            </a:r>
            <a:r>
              <a:rPr lang="en-US" altLang="en-US" sz="3000" dirty="0" err="1">
                <a:solidFill>
                  <a:schemeClr val="tx1"/>
                </a:solidFill>
                <a:latin typeface="Calibri" panose="020F0502020204030204" pitchFamily="34" charset="0"/>
                <a:cs typeface="Calibri" panose="020F0502020204030204" pitchFamily="34" charset="0"/>
              </a:rPr>
              <a:t>dehydroxyepiandrosterone</a:t>
            </a:r>
            <a:r>
              <a:rPr lang="en-US" altLang="en-US" sz="3000" dirty="0">
                <a:solidFill>
                  <a:schemeClr val="tx1"/>
                </a:solidFill>
                <a:latin typeface="Calibri" panose="020F0502020204030204" pitchFamily="34" charset="0"/>
                <a:cs typeface="Calibri" panose="020F0502020204030204" pitchFamily="34" charset="0"/>
              </a:rPr>
              <a:t> (DHEA) and androstenedione, which are converted to testosterone peripherally</a:t>
            </a:r>
          </a:p>
          <a:p>
            <a:pPr marL="457200" indent="-457200" eaLnBrk="1" hangingPunct="1">
              <a:buClrTx/>
              <a:buFont typeface="+mj-lt"/>
              <a:buAutoNum type="arabicPeriod"/>
            </a:pPr>
            <a:r>
              <a:rPr lang="en-US" altLang="en-US" sz="3000" b="1" dirty="0">
                <a:solidFill>
                  <a:schemeClr val="tx1"/>
                </a:solidFill>
                <a:latin typeface="Calibri" panose="020F0502020204030204" pitchFamily="34" charset="0"/>
                <a:cs typeface="Calibri" panose="020F0502020204030204" pitchFamily="34" charset="0"/>
              </a:rPr>
              <a:t>Adrenocortical neoplasms </a:t>
            </a:r>
            <a:r>
              <a:rPr lang="en-US" altLang="en-US" sz="3000" dirty="0">
                <a:solidFill>
                  <a:schemeClr val="tx1"/>
                </a:solidFill>
                <a:latin typeface="Calibri" panose="020F0502020204030204" pitchFamily="34" charset="0"/>
                <a:cs typeface="Calibri" panose="020F0502020204030204" pitchFamily="34" charset="0"/>
              </a:rPr>
              <a:t>– More likely to be </a:t>
            </a:r>
            <a:r>
              <a:rPr lang="en-US" altLang="en-US" sz="3000" b="1" dirty="0">
                <a:solidFill>
                  <a:schemeClr val="tx1"/>
                </a:solidFill>
                <a:latin typeface="Calibri" panose="020F0502020204030204" pitchFamily="34" charset="0"/>
                <a:cs typeface="Calibri" panose="020F0502020204030204" pitchFamily="34" charset="0"/>
              </a:rPr>
              <a:t>androgen-secreting</a:t>
            </a:r>
            <a:r>
              <a:rPr lang="en-US" altLang="en-US" sz="3000" dirty="0">
                <a:solidFill>
                  <a:schemeClr val="tx1"/>
                </a:solidFill>
                <a:latin typeface="Calibri" panose="020F0502020204030204" pitchFamily="34" charset="0"/>
                <a:cs typeface="Calibri" panose="020F0502020204030204" pitchFamily="34" charset="0"/>
              </a:rPr>
              <a:t> </a:t>
            </a:r>
            <a:r>
              <a:rPr lang="en-US" altLang="en-US" sz="3000" b="1" dirty="0">
                <a:solidFill>
                  <a:schemeClr val="tx1"/>
                </a:solidFill>
                <a:latin typeface="Calibri" panose="020F0502020204030204" pitchFamily="34" charset="0"/>
                <a:cs typeface="Calibri" panose="020F0502020204030204" pitchFamily="34" charset="0"/>
              </a:rPr>
              <a:t>adrenal carcinomas </a:t>
            </a:r>
            <a:r>
              <a:rPr lang="en-US" altLang="en-US" sz="3000" dirty="0">
                <a:solidFill>
                  <a:schemeClr val="tx1"/>
                </a:solidFill>
                <a:latin typeface="Calibri" panose="020F0502020204030204" pitchFamily="34" charset="0"/>
                <a:cs typeface="Calibri" panose="020F0502020204030204" pitchFamily="34" charset="0"/>
              </a:rPr>
              <a:t>rather than </a:t>
            </a:r>
            <a:r>
              <a:rPr lang="en-US" altLang="en-US" sz="3000" dirty="0" err="1">
                <a:solidFill>
                  <a:schemeClr val="tx1"/>
                </a:solidFill>
                <a:latin typeface="Calibri" panose="020F0502020204030204" pitchFamily="34" charset="0"/>
                <a:cs typeface="Calibri" panose="020F0502020204030204" pitchFamily="34" charset="0"/>
              </a:rPr>
              <a:t>adenomoas</a:t>
            </a:r>
            <a:endParaRPr lang="en-US" altLang="en-US" sz="3000" dirty="0">
              <a:solidFill>
                <a:schemeClr val="tx1"/>
              </a:solidFill>
              <a:latin typeface="Calibri" panose="020F0502020204030204" pitchFamily="34" charset="0"/>
              <a:cs typeface="Calibri" panose="020F0502020204030204" pitchFamily="34" charset="0"/>
            </a:endParaRPr>
          </a:p>
          <a:p>
            <a:pPr marL="457200" indent="-457200" eaLnBrk="1" hangingPunct="1">
              <a:buClrTx/>
              <a:buFont typeface="+mj-lt"/>
              <a:buAutoNum type="arabicPeriod"/>
            </a:pPr>
            <a:r>
              <a:rPr lang="en-US" altLang="en-US" sz="3000" b="1" dirty="0">
                <a:latin typeface="Calibri" panose="020F0502020204030204" pitchFamily="34" charset="0"/>
                <a:cs typeface="Calibri" panose="020F0502020204030204" pitchFamily="34" charset="0"/>
              </a:rPr>
              <a:t>C</a:t>
            </a:r>
            <a:r>
              <a:rPr lang="en-US" altLang="en-US" sz="3000" b="1" dirty="0">
                <a:solidFill>
                  <a:schemeClr val="tx1"/>
                </a:solidFill>
                <a:latin typeface="Calibri" panose="020F0502020204030204" pitchFamily="34" charset="0"/>
                <a:cs typeface="Calibri" panose="020F0502020204030204" pitchFamily="34" charset="0"/>
              </a:rPr>
              <a:t>ongenital adrenal hyperplasia (CAH) </a:t>
            </a:r>
            <a:r>
              <a:rPr lang="en-US" altLang="en-US" sz="3000" dirty="0">
                <a:solidFill>
                  <a:schemeClr val="tx1"/>
                </a:solidFill>
                <a:latin typeface="Calibri" panose="020F0502020204030204" pitchFamily="34" charset="0"/>
                <a:cs typeface="Calibri" panose="020F0502020204030204" pitchFamily="34" charset="0"/>
              </a:rPr>
              <a:t>– a group of autosomal recessive disorders with different enzyme deficiencies involved in the production of cortical steroids. </a:t>
            </a:r>
          </a:p>
          <a:p>
            <a:pPr marL="914400" lvl="1" indent="-457200" eaLnBrk="1" hangingPunct="1">
              <a:buClrTx/>
              <a:buFont typeface="Arial" panose="020B0604020202020204" pitchFamily="34" charset="0"/>
              <a:buChar char="•"/>
            </a:pPr>
            <a:r>
              <a:rPr lang="en-US" altLang="en-US" sz="2000" dirty="0">
                <a:solidFill>
                  <a:schemeClr val="tx1"/>
                </a:solidFill>
                <a:latin typeface="Calibri" panose="020F0502020204030204" pitchFamily="34" charset="0"/>
                <a:cs typeface="Calibri" panose="020F0502020204030204" pitchFamily="34" charset="0"/>
              </a:rPr>
              <a:t>Cortisol production</a:t>
            </a:r>
            <a:r>
              <a:rPr lang="en-US" altLang="en-US" sz="2000" b="1" dirty="0">
                <a:solidFill>
                  <a:schemeClr val="tx1"/>
                </a:solidFill>
                <a:latin typeface="Calibri" panose="020F0502020204030204" pitchFamily="34" charset="0"/>
                <a:cs typeface="Calibri" panose="020F0502020204030204" pitchFamily="34" charset="0"/>
              </a:rPr>
              <a:t> decreased </a:t>
            </a:r>
            <a:r>
              <a:rPr lang="en-US" altLang="en-US" sz="2000" dirty="0">
                <a:solidFill>
                  <a:schemeClr val="tx1"/>
                </a:solidFill>
                <a:latin typeface="Calibri" panose="020F0502020204030204" pitchFamily="34" charset="0"/>
                <a:cs typeface="Calibri" panose="020F0502020204030204" pitchFamily="34" charset="0"/>
              </a:rPr>
              <a:t>due to enzyme deficiency (ACTH increased due to lack of feedback inhibition)</a:t>
            </a:r>
          </a:p>
          <a:p>
            <a:pPr marL="914400" lvl="1" indent="-457200" eaLnBrk="1" hangingPunct="1">
              <a:buClrTx/>
              <a:buFont typeface="Arial" panose="020B0604020202020204" pitchFamily="34" charset="0"/>
              <a:buChar char="•"/>
            </a:pPr>
            <a:r>
              <a:rPr lang="en-US" altLang="en-US" sz="2000" dirty="0">
                <a:solidFill>
                  <a:schemeClr val="tx1"/>
                </a:solidFill>
                <a:latin typeface="Calibri" panose="020F0502020204030204" pitchFamily="34" charset="0"/>
                <a:cs typeface="Calibri" panose="020F0502020204030204" pitchFamily="34" charset="0"/>
              </a:rPr>
              <a:t>Steroid substrates are shunted into other pathways resulting in</a:t>
            </a:r>
            <a:r>
              <a:rPr lang="en-US" altLang="en-US" sz="2000" b="1" dirty="0">
                <a:solidFill>
                  <a:schemeClr val="tx1"/>
                </a:solidFill>
                <a:latin typeface="Calibri" panose="020F0502020204030204" pitchFamily="34" charset="0"/>
                <a:cs typeface="Calibri" panose="020F0502020204030204" pitchFamily="34" charset="0"/>
              </a:rPr>
              <a:t> increased </a:t>
            </a:r>
            <a:r>
              <a:rPr lang="en-US" altLang="en-US" sz="2000" dirty="0">
                <a:solidFill>
                  <a:schemeClr val="tx1"/>
                </a:solidFill>
                <a:latin typeface="Calibri" panose="020F0502020204030204" pitchFamily="34" charset="0"/>
                <a:cs typeface="Calibri" panose="020F0502020204030204" pitchFamily="34" charset="0"/>
              </a:rPr>
              <a:t>production of androgens and virilization. </a:t>
            </a:r>
          </a:p>
          <a:p>
            <a:pPr marL="914400" lvl="1" indent="-457200" eaLnBrk="1" hangingPunct="1">
              <a:buClrTx/>
              <a:buFont typeface="Arial" panose="020B0604020202020204" pitchFamily="34" charset="0"/>
              <a:buChar char="•"/>
            </a:pPr>
            <a:r>
              <a:rPr lang="en-US" altLang="en-US" sz="2000" dirty="0">
                <a:solidFill>
                  <a:schemeClr val="tx1"/>
                </a:solidFill>
                <a:latin typeface="Calibri" panose="020F0502020204030204" pitchFamily="34" charset="0"/>
                <a:cs typeface="Calibri" panose="020F0502020204030204" pitchFamily="34" charset="0"/>
              </a:rPr>
              <a:t>Sometimes the aldosterone pathway is impaired, leading to </a:t>
            </a:r>
            <a:r>
              <a:rPr lang="en-US" altLang="en-US" sz="2000" b="1" dirty="0">
                <a:solidFill>
                  <a:schemeClr val="tx1"/>
                </a:solidFill>
                <a:latin typeface="Calibri" panose="020F0502020204030204" pitchFamily="34" charset="0"/>
                <a:cs typeface="Calibri" panose="020F0502020204030204" pitchFamily="34" charset="0"/>
              </a:rPr>
              <a:t>salt wasting</a:t>
            </a:r>
            <a:endParaRPr lang="en-US" altLang="en-US" sz="1800" b="1"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8201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DBAE8-572E-4639-A5A3-5F25BD87F74C}"/>
              </a:ext>
            </a:extLst>
          </p:cNvPr>
          <p:cNvSpPr>
            <a:spLocks noGrp="1"/>
          </p:cNvSpPr>
          <p:nvPr>
            <p:ph type="title"/>
          </p:nvPr>
        </p:nvSpPr>
        <p:spPr>
          <a:xfrm>
            <a:off x="603738" y="199292"/>
            <a:ext cx="10984523" cy="758825"/>
          </a:xfrm>
        </p:spPr>
        <p:txBody>
          <a:bodyPr/>
          <a:lstStyle/>
          <a:p>
            <a:pPr>
              <a:defRPr/>
            </a:pPr>
            <a:r>
              <a:rPr lang="en-US" sz="4800" b="1" dirty="0">
                <a:solidFill>
                  <a:schemeClr val="tx1"/>
                </a:solidFill>
                <a:latin typeface="Calibri" panose="020F0502020204030204" pitchFamily="34" charset="0"/>
                <a:cs typeface="Calibri" panose="020F0502020204030204" pitchFamily="34" charset="0"/>
              </a:rPr>
              <a:t>Congenital Adrenal Hyperplasia (CAH)</a:t>
            </a:r>
          </a:p>
        </p:txBody>
      </p:sp>
      <p:sp>
        <p:nvSpPr>
          <p:cNvPr id="101379" name="Content Placeholder 2">
            <a:extLst>
              <a:ext uri="{FF2B5EF4-FFF2-40B4-BE49-F238E27FC236}">
                <a16:creationId xmlns:a16="http://schemas.microsoft.com/office/drawing/2014/main" id="{9845209D-748F-41F9-A05A-2E439B6D94A7}"/>
              </a:ext>
            </a:extLst>
          </p:cNvPr>
          <p:cNvSpPr>
            <a:spLocks noGrp="1"/>
          </p:cNvSpPr>
          <p:nvPr>
            <p:ph sz="quarter" idx="1"/>
          </p:nvPr>
        </p:nvSpPr>
        <p:spPr>
          <a:xfrm>
            <a:off x="269631" y="1143000"/>
            <a:ext cx="11570677" cy="4572000"/>
          </a:xfrm>
        </p:spPr>
        <p:txBody>
          <a:bodyPr/>
          <a:lstStyle/>
          <a:p>
            <a:pPr>
              <a:buClrTx/>
              <a:buFont typeface="Arial" panose="020B0604020202020204" pitchFamily="34" charset="0"/>
              <a:buChar char="•"/>
            </a:pPr>
            <a:r>
              <a:rPr lang="en-US" altLang="en-US" sz="2800" dirty="0">
                <a:solidFill>
                  <a:srgbClr val="00B0F0"/>
                </a:solidFill>
                <a:latin typeface="Calibri" panose="020F0502020204030204" pitchFamily="34" charset="0"/>
                <a:cs typeface="Calibri" panose="020F0502020204030204" pitchFamily="34" charset="0"/>
              </a:rPr>
              <a:t>Congenital adrenal hyperplasia </a:t>
            </a:r>
            <a:r>
              <a:rPr lang="en-US" altLang="en-US" sz="2800" dirty="0">
                <a:latin typeface="Calibri" panose="020F0502020204030204" pitchFamily="34" charset="0"/>
                <a:cs typeface="Calibri" panose="020F0502020204030204" pitchFamily="34" charset="0"/>
              </a:rPr>
              <a:t>is characterized clinically by prenatal virilization and genital ambiguity in newborn girls, postnatal virilization in both boys and girls, and adrenal insufficiency (with or without salt wasting)</a:t>
            </a:r>
          </a:p>
          <a:p>
            <a:pPr>
              <a:buClrTx/>
              <a:buFont typeface="Arial" panose="020B0604020202020204" pitchFamily="34" charset="0"/>
              <a:buChar char="•"/>
            </a:pPr>
            <a:r>
              <a:rPr lang="en-US" altLang="en-US" sz="2800" b="1" dirty="0">
                <a:solidFill>
                  <a:srgbClr val="00B0F0"/>
                </a:solidFill>
                <a:latin typeface="Calibri" panose="020F0502020204030204" pitchFamily="34" charset="0"/>
                <a:cs typeface="Calibri" panose="020F0502020204030204" pitchFamily="34" charset="0"/>
              </a:rPr>
              <a:t>21-hydroxylase deficiency  </a:t>
            </a:r>
            <a:r>
              <a:rPr lang="en-US" altLang="en-US" sz="2800" dirty="0">
                <a:latin typeface="Calibri" panose="020F0502020204030204" pitchFamily="34" charset="0"/>
                <a:cs typeface="Calibri" panose="020F0502020204030204" pitchFamily="34" charset="0"/>
              </a:rPr>
              <a:t>(</a:t>
            </a:r>
            <a:r>
              <a:rPr lang="en-US" altLang="en-US" sz="2800" i="1" dirty="0">
                <a:latin typeface="Calibri" panose="020F0502020204030204" pitchFamily="34" charset="0"/>
                <a:cs typeface="Calibri" panose="020F0502020204030204" pitchFamily="34" charset="0"/>
              </a:rPr>
              <a:t>CYP21A2</a:t>
            </a:r>
            <a:r>
              <a:rPr lang="en-US" altLang="en-US" sz="2800" dirty="0">
                <a:latin typeface="Calibri" panose="020F0502020204030204" pitchFamily="34" charset="0"/>
                <a:cs typeface="Calibri" panose="020F0502020204030204" pitchFamily="34" charset="0"/>
              </a:rPr>
              <a:t> gene mutation, &gt;90% of CAH)</a:t>
            </a:r>
          </a:p>
          <a:p>
            <a:pPr lvl="1">
              <a:buClrTx/>
              <a:buFont typeface="Arial" panose="020B0604020202020204" pitchFamily="34" charset="0"/>
              <a:buChar char="•"/>
            </a:pPr>
            <a:r>
              <a:rPr lang="en-US" altLang="en-US" sz="2400" dirty="0">
                <a:solidFill>
                  <a:schemeClr val="tx1"/>
                </a:solidFill>
                <a:latin typeface="Calibri" panose="020F0502020204030204" pitchFamily="34" charset="0"/>
                <a:cs typeface="Calibri" panose="020F0502020204030204" pitchFamily="34" charset="0"/>
              </a:rPr>
              <a:t>90% of 21-hydroxylase deficiency is due to autosomal recessive recombination between functional gene </a:t>
            </a:r>
            <a:r>
              <a:rPr lang="en-US" altLang="en-US" sz="2400" i="1" dirty="0">
                <a:solidFill>
                  <a:schemeClr val="tx1"/>
                </a:solidFill>
                <a:latin typeface="Calibri" panose="020F0502020204030204" pitchFamily="34" charset="0"/>
                <a:cs typeface="Calibri" panose="020F0502020204030204" pitchFamily="34" charset="0"/>
              </a:rPr>
              <a:t>CYP21A2</a:t>
            </a:r>
            <a:r>
              <a:rPr lang="en-US" altLang="en-US" sz="2400" dirty="0">
                <a:solidFill>
                  <a:schemeClr val="tx1"/>
                </a:solidFill>
                <a:latin typeface="Calibri" panose="020F0502020204030204" pitchFamily="34" charset="0"/>
                <a:cs typeface="Calibri" panose="020F0502020204030204" pitchFamily="34" charset="0"/>
              </a:rPr>
              <a:t> and a non-functional pseudogene </a:t>
            </a:r>
            <a:r>
              <a:rPr lang="en-US" altLang="en-US" sz="2400" i="1" dirty="0">
                <a:solidFill>
                  <a:schemeClr val="tx1"/>
                </a:solidFill>
                <a:latin typeface="Calibri" panose="020F0502020204030204" pitchFamily="34" charset="0"/>
                <a:cs typeface="Calibri" panose="020F0502020204030204" pitchFamily="34" charset="0"/>
              </a:rPr>
              <a:t>CYP21A1</a:t>
            </a:r>
          </a:p>
          <a:p>
            <a:pPr lvl="1">
              <a:buClrTx/>
              <a:buFont typeface="Arial" panose="020B0604020202020204" pitchFamily="34" charset="0"/>
              <a:buChar char="•"/>
            </a:pPr>
            <a:r>
              <a:rPr lang="en-US" altLang="en-US" sz="2400" dirty="0">
                <a:solidFill>
                  <a:schemeClr val="tx1"/>
                </a:solidFill>
                <a:latin typeface="Calibri" panose="020F0502020204030204" pitchFamily="34" charset="0"/>
                <a:cs typeface="Calibri" panose="020F0502020204030204" pitchFamily="34" charset="0"/>
              </a:rPr>
              <a:t>Patients are frequently compound heterozygotes for different types of mutations (i.e., one allele is less-severely affected than the other)</a:t>
            </a:r>
          </a:p>
          <a:p>
            <a:pPr lvl="2">
              <a:buClrTx/>
              <a:buFont typeface="Arial" panose="020B0604020202020204" pitchFamily="34" charset="0"/>
              <a:buChar char="•"/>
            </a:pPr>
            <a:r>
              <a:rPr lang="en-US" altLang="en-US" sz="2400" dirty="0">
                <a:solidFill>
                  <a:schemeClr val="tx1"/>
                </a:solidFill>
                <a:latin typeface="Calibri" panose="020F0502020204030204" pitchFamily="34" charset="0"/>
                <a:cs typeface="Calibri" panose="020F0502020204030204" pitchFamily="34" charset="0"/>
              </a:rPr>
              <a:t>severity of disease expression is largely determined by the activity of the less-severely affected of the 2 alleles</a:t>
            </a:r>
          </a:p>
          <a:p>
            <a:pPr lvl="1">
              <a:buClrTx/>
              <a:buFont typeface="Arial" panose="020B0604020202020204" pitchFamily="34" charset="0"/>
              <a:buChar char="•"/>
            </a:pPr>
            <a:r>
              <a:rPr lang="en-US" altLang="en-US" sz="2400" dirty="0">
                <a:solidFill>
                  <a:schemeClr val="tx1"/>
                </a:solidFill>
                <a:latin typeface="Calibri" panose="020F0502020204030204" pitchFamily="34" charset="0"/>
                <a:cs typeface="Calibri" panose="020F0502020204030204" pitchFamily="34" charset="0"/>
              </a:rPr>
              <a:t>Molecular genetic testing for common mutations of CYP21 gene is available and can diagnose disease up to 95% of affected individuals</a:t>
            </a:r>
            <a:endParaRPr lang="en-US" altLang="en-US" sz="2400" dirty="0">
              <a:latin typeface="Calibri" panose="020F0502020204030204" pitchFamily="34" charset="0"/>
              <a:cs typeface="Calibri" panose="020F0502020204030204" pitchFamily="34" charset="0"/>
            </a:endParaRPr>
          </a:p>
          <a:p>
            <a:endParaRPr lang="en-US" altLang="en-US" sz="4000" dirty="0">
              <a:latin typeface="Calibri" panose="020F0502020204030204" pitchFamily="34" charset="0"/>
              <a:cs typeface="Calibri" panose="020F0502020204030204" pitchFamily="34" charset="0"/>
            </a:endParaRPr>
          </a:p>
          <a:p>
            <a:endParaRPr lang="en-US" altLang="en-US" sz="40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4426805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7" name="Rectangle 4">
            <a:extLst>
              <a:ext uri="{FF2B5EF4-FFF2-40B4-BE49-F238E27FC236}">
                <a16:creationId xmlns:a16="http://schemas.microsoft.com/office/drawing/2014/main" id="{B844C7E9-90EF-48ED-AFCD-5F25E918F57D}"/>
              </a:ext>
            </a:extLst>
          </p:cNvPr>
          <p:cNvSpPr>
            <a:spLocks noChangeArrowheads="1"/>
          </p:cNvSpPr>
          <p:nvPr/>
        </p:nvSpPr>
        <p:spPr bwMode="auto">
          <a:xfrm>
            <a:off x="169821" y="612844"/>
            <a:ext cx="441862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eaLnBrk="1" hangingPunct="1">
              <a:spcBef>
                <a:spcPct val="0"/>
              </a:spcBef>
              <a:buClrTx/>
              <a:buSzTx/>
              <a:buFontTx/>
              <a:buNone/>
            </a:pPr>
            <a:r>
              <a:rPr lang="en-US" altLang="en-US" sz="2400" dirty="0">
                <a:solidFill>
                  <a:srgbClr val="00B0F0"/>
                </a:solidFill>
                <a:latin typeface="Arial" panose="020B0604020202020204" pitchFamily="34" charset="0"/>
              </a:rPr>
              <a:t>21-Hydroxylase deficiency</a:t>
            </a:r>
            <a:r>
              <a:rPr lang="en-US" altLang="en-US" sz="2400" dirty="0">
                <a:latin typeface="Arial" panose="020B0604020202020204" pitchFamily="34" charset="0"/>
              </a:rPr>
              <a:t> impairs the synthesis of both cortisol and aldosterone. </a:t>
            </a:r>
          </a:p>
          <a:p>
            <a:pPr eaLnBrk="1" hangingPunct="1">
              <a:spcBef>
                <a:spcPct val="0"/>
              </a:spcBef>
              <a:buClrTx/>
              <a:buSzTx/>
              <a:buFontTx/>
              <a:buNone/>
            </a:pPr>
            <a:endParaRPr lang="en-US" altLang="en-US" sz="2400" dirty="0">
              <a:latin typeface="Arial" panose="020B0604020202020204" pitchFamily="34" charset="0"/>
            </a:endParaRPr>
          </a:p>
          <a:p>
            <a:pPr eaLnBrk="1" hangingPunct="1">
              <a:spcBef>
                <a:spcPct val="0"/>
              </a:spcBef>
              <a:buClrTx/>
              <a:buSzTx/>
              <a:buFontTx/>
              <a:buNone/>
            </a:pPr>
            <a:r>
              <a:rPr lang="en-US" altLang="en-US" sz="2400" dirty="0">
                <a:latin typeface="Arial" panose="020B0604020202020204" pitchFamily="34" charset="0"/>
              </a:rPr>
              <a:t>The resultant decrease in feedback inhibition </a:t>
            </a:r>
            <a:r>
              <a:rPr lang="en-US" altLang="en-US" sz="2400" i="1" dirty="0">
                <a:latin typeface="Arial" panose="020B0604020202020204" pitchFamily="34" charset="0"/>
              </a:rPr>
              <a:t>(dashed line)</a:t>
            </a:r>
            <a:r>
              <a:rPr lang="en-US" altLang="en-US" sz="2400" dirty="0">
                <a:latin typeface="Arial" panose="020B0604020202020204" pitchFamily="34" charset="0"/>
              </a:rPr>
              <a:t> causes increased secretion of ACTH, resulting in </a:t>
            </a:r>
            <a:r>
              <a:rPr lang="en-US" altLang="en-US" sz="2400" dirty="0">
                <a:solidFill>
                  <a:srgbClr val="00B0F0"/>
                </a:solidFill>
                <a:latin typeface="Arial" panose="020B0604020202020204" pitchFamily="34" charset="0"/>
              </a:rPr>
              <a:t>congenital adrenal hyperplasia </a:t>
            </a:r>
            <a:r>
              <a:rPr lang="en-US" altLang="en-US" sz="2400" dirty="0">
                <a:latin typeface="Arial" panose="020B0604020202020204" pitchFamily="34" charset="0"/>
              </a:rPr>
              <a:t>and increased synthesis of testosterone. </a:t>
            </a:r>
          </a:p>
          <a:p>
            <a:pPr eaLnBrk="1" hangingPunct="1">
              <a:spcBef>
                <a:spcPct val="0"/>
              </a:spcBef>
              <a:buClrTx/>
              <a:buSzTx/>
              <a:buFontTx/>
              <a:buNone/>
            </a:pPr>
            <a:endParaRPr lang="en-US" altLang="en-US" sz="2400" dirty="0">
              <a:latin typeface="Arial" panose="020B0604020202020204" pitchFamily="34" charset="0"/>
            </a:endParaRPr>
          </a:p>
          <a:p>
            <a:pPr eaLnBrk="1" hangingPunct="1">
              <a:spcBef>
                <a:spcPct val="0"/>
              </a:spcBef>
              <a:buClrTx/>
              <a:buSzTx/>
              <a:buFontTx/>
              <a:buNone/>
            </a:pPr>
            <a:r>
              <a:rPr lang="en-US" altLang="en-US" sz="2000" dirty="0">
                <a:latin typeface="Arial" panose="020B0604020202020204" pitchFamily="34" charset="0"/>
              </a:rPr>
              <a:t>The sites of action of 11-, 17-, and 21-hydroxylase are shown by the numbers in circles</a:t>
            </a:r>
          </a:p>
        </p:txBody>
      </p:sp>
      <p:pic>
        <p:nvPicPr>
          <p:cNvPr id="3" name="Picture 2" descr="Diagram&#10;&#10;Description automatically generated">
            <a:extLst>
              <a:ext uri="{FF2B5EF4-FFF2-40B4-BE49-F238E27FC236}">
                <a16:creationId xmlns:a16="http://schemas.microsoft.com/office/drawing/2014/main" id="{DE4922B5-4585-44A4-946D-9D15B8DEA5C9}"/>
              </a:ext>
            </a:extLst>
          </p:cNvPr>
          <p:cNvPicPr>
            <a:picLocks noChangeAspect="1"/>
          </p:cNvPicPr>
          <p:nvPr/>
        </p:nvPicPr>
        <p:blipFill rotWithShape="1">
          <a:blip r:embed="rId4">
            <a:extLst>
              <a:ext uri="{28A0092B-C50C-407E-A947-70E740481C1C}">
                <a14:useLocalDpi xmlns:a14="http://schemas.microsoft.com/office/drawing/2010/main" val="0"/>
              </a:ext>
            </a:extLst>
          </a:blip>
          <a:srcRect b="3590"/>
          <a:stretch/>
        </p:blipFill>
        <p:spPr>
          <a:xfrm>
            <a:off x="4464833" y="1"/>
            <a:ext cx="7557346" cy="6858000"/>
          </a:xfrm>
          <a:prstGeom prst="rect">
            <a:avLst/>
          </a:prstGeom>
        </p:spPr>
      </p:pic>
    </p:spTree>
    <p:custDataLst>
      <p:tags r:id="rId1"/>
    </p:custDataLst>
    <p:extLst>
      <p:ext uri="{BB962C8B-B14F-4D97-AF65-F5344CB8AC3E}">
        <p14:creationId xmlns:p14="http://schemas.microsoft.com/office/powerpoint/2010/main" val="1611489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C215-6918-4A6D-A8C6-D6878BA61DF8}"/>
              </a:ext>
            </a:extLst>
          </p:cNvPr>
          <p:cNvSpPr>
            <a:spLocks noGrp="1"/>
          </p:cNvSpPr>
          <p:nvPr>
            <p:ph type="title"/>
          </p:nvPr>
        </p:nvSpPr>
        <p:spPr>
          <a:xfrm>
            <a:off x="609601" y="381001"/>
            <a:ext cx="10984522" cy="758825"/>
          </a:xfrm>
        </p:spPr>
        <p:txBody>
          <a:bodyPr/>
          <a:lstStyle/>
          <a:p>
            <a:pPr>
              <a:defRPr/>
            </a:pPr>
            <a:r>
              <a:rPr lang="en-US" sz="3600" b="1" dirty="0">
                <a:solidFill>
                  <a:schemeClr val="tx1"/>
                </a:solidFill>
                <a:latin typeface="Calibri" panose="020F0502020204030204" pitchFamily="34" charset="0"/>
                <a:cs typeface="Calibri" panose="020F0502020204030204" pitchFamily="34" charset="0"/>
              </a:rPr>
              <a:t>Congenital adrenal hyperplasia and </a:t>
            </a:r>
            <a:r>
              <a:rPr lang="en-US" sz="3600" b="1" dirty="0" err="1">
                <a:solidFill>
                  <a:schemeClr val="tx1"/>
                </a:solidFill>
                <a:latin typeface="Calibri" panose="020F0502020204030204" pitchFamily="34" charset="0"/>
                <a:cs typeface="Calibri" panose="020F0502020204030204" pitchFamily="34" charset="0"/>
              </a:rPr>
              <a:t>catecholamines</a:t>
            </a:r>
            <a:endParaRPr lang="en-US" sz="3600" b="1" dirty="0">
              <a:solidFill>
                <a:schemeClr val="tx1"/>
              </a:solidFill>
              <a:latin typeface="Calibri" panose="020F0502020204030204" pitchFamily="34" charset="0"/>
              <a:cs typeface="Calibri" panose="020F0502020204030204" pitchFamily="34" charset="0"/>
            </a:endParaRPr>
          </a:p>
        </p:txBody>
      </p:sp>
      <p:sp>
        <p:nvSpPr>
          <p:cNvPr id="109571" name="Content Placeholder 2">
            <a:extLst>
              <a:ext uri="{FF2B5EF4-FFF2-40B4-BE49-F238E27FC236}">
                <a16:creationId xmlns:a16="http://schemas.microsoft.com/office/drawing/2014/main" id="{AEA91479-AF2A-443F-9B4C-E923C4F8B3FA}"/>
              </a:ext>
            </a:extLst>
          </p:cNvPr>
          <p:cNvSpPr>
            <a:spLocks noGrp="1"/>
          </p:cNvSpPr>
          <p:nvPr>
            <p:ph sz="quarter" idx="1"/>
          </p:nvPr>
        </p:nvSpPr>
        <p:spPr>
          <a:xfrm>
            <a:off x="609600" y="1527175"/>
            <a:ext cx="10984521" cy="4572000"/>
          </a:xfrm>
        </p:spPr>
        <p:txBody>
          <a:bodyPr/>
          <a:lstStyle/>
          <a:p>
            <a:pPr>
              <a:buClr>
                <a:schemeClr val="tx1"/>
              </a:buClr>
              <a:buFont typeface="Arial" panose="020B0604020202020204" pitchFamily="34" charset="0"/>
              <a:buChar char="•"/>
            </a:pPr>
            <a:r>
              <a:rPr lang="en-US" altLang="en-US" sz="3600" dirty="0">
                <a:latin typeface="Calibri" panose="020F0502020204030204" pitchFamily="34" charset="0"/>
                <a:cs typeface="Calibri" panose="020F0502020204030204" pitchFamily="34" charset="0"/>
              </a:rPr>
              <a:t>Congenital adrenal hyperplasia may also have a decrease in </a:t>
            </a:r>
            <a:r>
              <a:rPr lang="en-US" altLang="en-US" sz="3600" b="1" dirty="0">
                <a:latin typeface="Calibri" panose="020F0502020204030204" pitchFamily="34" charset="0"/>
                <a:cs typeface="Calibri" panose="020F0502020204030204" pitchFamily="34" charset="0"/>
              </a:rPr>
              <a:t>catecholamines</a:t>
            </a:r>
            <a:r>
              <a:rPr lang="en-US" altLang="en-US" sz="3600" dirty="0">
                <a:latin typeface="Calibri" panose="020F0502020204030204" pitchFamily="34" charset="0"/>
                <a:cs typeface="Calibri" panose="020F0502020204030204" pitchFamily="34" charset="0"/>
              </a:rPr>
              <a:t> contributing to cardiovascular collapse</a:t>
            </a:r>
          </a:p>
          <a:p>
            <a:pPr>
              <a:buClr>
                <a:schemeClr val="tx1"/>
              </a:buClr>
              <a:buFont typeface="Arial" panose="020B0604020202020204" pitchFamily="34" charset="0"/>
              <a:buChar char="•"/>
            </a:pPr>
            <a:r>
              <a:rPr lang="en-US" altLang="en-US" sz="3600" b="1" dirty="0">
                <a:latin typeface="Calibri" panose="020F0502020204030204" pitchFamily="34" charset="0"/>
                <a:cs typeface="Calibri" panose="020F0502020204030204" pitchFamily="34" charset="0"/>
              </a:rPr>
              <a:t>Reasons for this catecholamine decrease </a:t>
            </a:r>
            <a:r>
              <a:rPr lang="en-US" altLang="en-US" sz="3600" dirty="0">
                <a:latin typeface="Calibri" panose="020F0502020204030204" pitchFamily="34" charset="0"/>
                <a:cs typeface="Calibri" panose="020F0502020204030204" pitchFamily="34" charset="0"/>
              </a:rPr>
              <a:t>include: </a:t>
            </a:r>
          </a:p>
          <a:p>
            <a:pPr lvl="1">
              <a:buClr>
                <a:schemeClr val="tx1"/>
              </a:buClr>
              <a:buFont typeface="Arial" panose="020B0604020202020204" pitchFamily="34" charset="0"/>
              <a:buChar char="•"/>
            </a:pPr>
            <a:r>
              <a:rPr lang="en-US" altLang="en-US" sz="3200" b="1" dirty="0">
                <a:solidFill>
                  <a:schemeClr val="tx1"/>
                </a:solidFill>
                <a:latin typeface="Calibri" panose="020F0502020204030204" pitchFamily="34" charset="0"/>
                <a:cs typeface="Calibri" panose="020F0502020204030204" pitchFamily="34" charset="0"/>
              </a:rPr>
              <a:t>Decreased glucocorticoids also result in decreased synthesis of catecholamines </a:t>
            </a:r>
          </a:p>
          <a:p>
            <a:pPr lvl="2">
              <a:buClr>
                <a:schemeClr val="tx1"/>
              </a:buClr>
              <a:buFont typeface="Arial" panose="020B0604020202020204" pitchFamily="34" charset="0"/>
              <a:buChar char="•"/>
            </a:pPr>
            <a:r>
              <a:rPr lang="en-US" altLang="en-US" sz="3200" dirty="0">
                <a:latin typeface="Calibri" panose="020F0502020204030204" pitchFamily="34" charset="0"/>
                <a:cs typeface="Calibri" panose="020F0502020204030204" pitchFamily="34" charset="0"/>
              </a:rPr>
              <a:t>High levels of intra-adrenal glucocorticoids are required for synthesis of catecholamines</a:t>
            </a:r>
          </a:p>
        </p:txBody>
      </p:sp>
    </p:spTree>
    <p:custDataLst>
      <p:tags r:id="rId1"/>
    </p:custDataLst>
    <p:extLst>
      <p:ext uri="{BB962C8B-B14F-4D97-AF65-F5344CB8AC3E}">
        <p14:creationId xmlns:p14="http://schemas.microsoft.com/office/powerpoint/2010/main" val="1982411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070-E385-4628-B047-4A4EA5694B5E}"/>
              </a:ext>
            </a:extLst>
          </p:cNvPr>
          <p:cNvSpPr>
            <a:spLocks noGrp="1"/>
          </p:cNvSpPr>
          <p:nvPr>
            <p:ph type="title"/>
          </p:nvPr>
        </p:nvSpPr>
        <p:spPr>
          <a:xfrm>
            <a:off x="597876" y="111370"/>
            <a:ext cx="11007969" cy="758825"/>
          </a:xfrm>
        </p:spPr>
        <p:txBody>
          <a:bodyPr/>
          <a:lstStyle/>
          <a:p>
            <a:pPr>
              <a:defRPr/>
            </a:pPr>
            <a:r>
              <a:rPr lang="en-US" sz="4400" b="1" dirty="0">
                <a:solidFill>
                  <a:schemeClr val="tx1"/>
                </a:solidFill>
                <a:latin typeface="Calibri" panose="020F0502020204030204" pitchFamily="34" charset="0"/>
                <a:cs typeface="Calibri" panose="020F0502020204030204" pitchFamily="34" charset="0"/>
              </a:rPr>
              <a:t>Syndromes of 21-hydroxylase deficiency</a:t>
            </a:r>
          </a:p>
        </p:txBody>
      </p:sp>
      <p:sp>
        <p:nvSpPr>
          <p:cNvPr id="105475" name="Content Placeholder 2">
            <a:extLst>
              <a:ext uri="{FF2B5EF4-FFF2-40B4-BE49-F238E27FC236}">
                <a16:creationId xmlns:a16="http://schemas.microsoft.com/office/drawing/2014/main" id="{31DAD1ED-97AA-4888-BE60-731D9DA44CDE}"/>
              </a:ext>
            </a:extLst>
          </p:cNvPr>
          <p:cNvSpPr>
            <a:spLocks noGrp="1"/>
          </p:cNvSpPr>
          <p:nvPr>
            <p:ph sz="quarter" idx="1"/>
          </p:nvPr>
        </p:nvSpPr>
        <p:spPr>
          <a:xfrm>
            <a:off x="211015" y="990600"/>
            <a:ext cx="11769969" cy="4495799"/>
          </a:xfrm>
        </p:spPr>
        <p:txBody>
          <a:bodyPr/>
          <a:lstStyle/>
          <a:p>
            <a:pPr marL="514350" indent="-514350">
              <a:buClrTx/>
              <a:buFont typeface="+mj-lt"/>
              <a:buAutoNum type="arabicPeriod"/>
            </a:pPr>
            <a:r>
              <a:rPr lang="en-US" altLang="en-US" dirty="0">
                <a:latin typeface="Calibri" panose="020F0502020204030204" pitchFamily="34" charset="0"/>
                <a:cs typeface="Calibri" panose="020F0502020204030204" pitchFamily="34" charset="0"/>
              </a:rPr>
              <a:t>Salt-Wasting (classic) </a:t>
            </a:r>
            <a:r>
              <a:rPr lang="en-US" altLang="en-US" dirty="0" err="1">
                <a:latin typeface="Calibri" panose="020F0502020204030204" pitchFamily="34" charset="0"/>
                <a:cs typeface="Calibri" panose="020F0502020204030204" pitchFamily="34" charset="0"/>
              </a:rPr>
              <a:t>adrenogenitalism</a:t>
            </a:r>
            <a:r>
              <a:rPr lang="en-US" altLang="en-US" dirty="0">
                <a:latin typeface="Calibri" panose="020F0502020204030204" pitchFamily="34" charset="0"/>
                <a:cs typeface="Calibri" panose="020F0502020204030204" pitchFamily="34" charset="0"/>
              </a:rPr>
              <a:t> (70%)</a:t>
            </a:r>
          </a:p>
          <a:p>
            <a:pPr lvl="2">
              <a:buClr>
                <a:schemeClr val="tx1"/>
              </a:buClr>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Total lack of 21-hydroxylase resulting in no mineralocorticoids or glucocorticoids, and with shunting of excess substrates into androgen-producing pathways: </a:t>
            </a:r>
            <a:r>
              <a:rPr lang="en-US" b="0" i="0" dirty="0">
                <a:solidFill>
                  <a:srgbClr val="000000"/>
                </a:solidFill>
                <a:effectLst/>
                <a:latin typeface="Calibri" panose="020F0502020204030204" pitchFamily="34" charset="0"/>
                <a:cs typeface="Calibri" panose="020F0502020204030204" pitchFamily="34" charset="0"/>
              </a:rPr>
              <a:t>1:15,000-20,000 births</a:t>
            </a:r>
            <a:endParaRPr lang="en-US" altLang="en-US" b="1" dirty="0">
              <a:latin typeface="Calibri" panose="020F0502020204030204" pitchFamily="34" charset="0"/>
              <a:cs typeface="Calibri" panose="020F0502020204030204" pitchFamily="34" charset="0"/>
            </a:endParaRPr>
          </a:p>
          <a:p>
            <a:pPr lvl="2">
              <a:buClr>
                <a:schemeClr val="tx1"/>
              </a:buClr>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Clinical</a:t>
            </a:r>
            <a:r>
              <a:rPr lang="en-US" altLang="en-US" dirty="0">
                <a:latin typeface="Calibri" panose="020F0502020204030204" pitchFamily="34" charset="0"/>
                <a:cs typeface="Calibri" panose="020F0502020204030204" pitchFamily="34" charset="0"/>
              </a:rPr>
              <a:t> – salt wasting, hyponatremia, and hyperkalemia which induce acidosis, hypotension, cardiovascular collapse, and possible death</a:t>
            </a:r>
          </a:p>
          <a:p>
            <a:pPr marL="514350" indent="-514350">
              <a:buClrTx/>
              <a:buFont typeface="+mj-lt"/>
              <a:buAutoNum type="arabicPeriod"/>
            </a:pPr>
            <a:r>
              <a:rPr lang="en-US" altLang="en-US" dirty="0">
                <a:latin typeface="Calibri" panose="020F0502020204030204" pitchFamily="34" charset="0"/>
                <a:cs typeface="Calibri" panose="020F0502020204030204" pitchFamily="34" charset="0"/>
              </a:rPr>
              <a:t>Simple virilizing </a:t>
            </a:r>
            <a:r>
              <a:rPr lang="en-US" altLang="en-US" dirty="0" err="1">
                <a:latin typeface="Calibri" panose="020F0502020204030204" pitchFamily="34" charset="0"/>
                <a:cs typeface="Calibri" panose="020F0502020204030204" pitchFamily="34" charset="0"/>
              </a:rPr>
              <a:t>adrenogenitalism</a:t>
            </a:r>
            <a:r>
              <a:rPr lang="en-US" altLang="en-US" dirty="0">
                <a:latin typeface="Calibri" panose="020F0502020204030204" pitchFamily="34" charset="0"/>
                <a:cs typeface="Calibri" panose="020F0502020204030204" pitchFamily="34" charset="0"/>
              </a:rPr>
              <a:t> (30%)</a:t>
            </a:r>
          </a:p>
          <a:p>
            <a:pPr lvl="2">
              <a:buClr>
                <a:schemeClr val="tx1"/>
              </a:buClr>
              <a:buFont typeface="Arial" panose="020B0604020202020204" pitchFamily="34" charset="0"/>
              <a:buChar char="•"/>
            </a:pPr>
            <a:r>
              <a:rPr lang="en-US" altLang="en-US" b="1" dirty="0">
                <a:solidFill>
                  <a:schemeClr val="tx1"/>
                </a:solidFill>
                <a:latin typeface="Calibri" panose="020F0502020204030204" pitchFamily="34" charset="0"/>
                <a:cs typeface="Calibri" panose="020F0502020204030204" pitchFamily="34" charset="0"/>
              </a:rPr>
              <a:t>Decreased glucocorticoid </a:t>
            </a:r>
            <a:r>
              <a:rPr lang="en-US" altLang="en-US" dirty="0">
                <a:solidFill>
                  <a:schemeClr val="tx1"/>
                </a:solidFill>
                <a:latin typeface="Calibri" panose="020F0502020204030204" pitchFamily="34" charset="0"/>
                <a:cs typeface="Calibri" panose="020F0502020204030204" pitchFamily="34" charset="0"/>
              </a:rPr>
              <a:t>causes</a:t>
            </a:r>
            <a:r>
              <a:rPr lang="en-US" altLang="en-US" b="1" dirty="0">
                <a:solidFill>
                  <a:schemeClr val="tx1"/>
                </a:solidFill>
                <a:latin typeface="Calibri" panose="020F0502020204030204" pitchFamily="34" charset="0"/>
                <a:cs typeface="Calibri" panose="020F0502020204030204" pitchFamily="34" charset="0"/>
              </a:rPr>
              <a:t> increased ACTH secretion</a:t>
            </a:r>
          </a:p>
          <a:p>
            <a:pPr lvl="3">
              <a:buClr>
                <a:schemeClr val="tx1"/>
              </a:buClr>
              <a:buFont typeface="Arial" panose="020B0604020202020204" pitchFamily="34" charset="0"/>
              <a:buChar char="•"/>
            </a:pPr>
            <a:r>
              <a:rPr lang="en-US" altLang="en-US" dirty="0">
                <a:solidFill>
                  <a:schemeClr val="tx1"/>
                </a:solidFill>
                <a:latin typeface="Calibri" panose="020F0502020204030204" pitchFamily="34" charset="0"/>
                <a:cs typeface="Calibri" panose="020F0502020204030204" pitchFamily="34" charset="0"/>
              </a:rPr>
              <a:t>No salt wasting (sufficient mineralocorticoid)</a:t>
            </a:r>
          </a:p>
          <a:p>
            <a:pPr lvl="3">
              <a:buClr>
                <a:schemeClr val="tx1"/>
              </a:buClr>
              <a:buFont typeface="Arial" panose="020B0604020202020204" pitchFamily="34" charset="0"/>
              <a:buChar char="•"/>
            </a:pPr>
            <a:r>
              <a:rPr lang="en-US" altLang="en-US" b="1" dirty="0">
                <a:solidFill>
                  <a:schemeClr val="tx1"/>
                </a:solidFill>
                <a:latin typeface="Calibri" panose="020F0502020204030204" pitchFamily="34" charset="0"/>
                <a:cs typeface="Calibri" panose="020F0502020204030204" pitchFamily="34" charset="0"/>
              </a:rPr>
              <a:t>Androgen production is increased</a:t>
            </a:r>
          </a:p>
          <a:p>
            <a:pPr marL="514350" indent="-514350">
              <a:buClrTx/>
              <a:buFont typeface="+mj-lt"/>
              <a:buAutoNum type="arabicPeriod"/>
            </a:pPr>
            <a:r>
              <a:rPr lang="en-US" altLang="en-US" dirty="0" err="1">
                <a:latin typeface="Calibri" panose="020F0502020204030204" pitchFamily="34" charset="0"/>
                <a:cs typeface="Calibri" panose="020F0502020204030204" pitchFamily="34" charset="0"/>
              </a:rPr>
              <a:t>Nonclassic</a:t>
            </a:r>
            <a:r>
              <a:rPr lang="en-US" altLang="en-US" dirty="0">
                <a:latin typeface="Calibri" panose="020F0502020204030204" pitchFamily="34" charset="0"/>
                <a:cs typeface="Calibri" panose="020F0502020204030204" pitchFamily="34" charset="0"/>
              </a:rPr>
              <a:t> (late-onset) </a:t>
            </a:r>
            <a:r>
              <a:rPr lang="en-US" altLang="en-US" dirty="0" err="1">
                <a:latin typeface="Calibri" panose="020F0502020204030204" pitchFamily="34" charset="0"/>
                <a:cs typeface="Calibri" panose="020F0502020204030204" pitchFamily="34" charset="0"/>
              </a:rPr>
              <a:t>adrenogenitalism</a:t>
            </a:r>
            <a:r>
              <a:rPr lang="en-US" altLang="en-US" dirty="0">
                <a:latin typeface="Calibri" panose="020F0502020204030204" pitchFamily="34" charset="0"/>
                <a:cs typeface="Calibri" panose="020F0502020204030204" pitchFamily="34" charset="0"/>
              </a:rPr>
              <a:t>:</a:t>
            </a:r>
          </a:p>
          <a:p>
            <a:pPr lvl="2">
              <a:buClr>
                <a:schemeClr val="tx1"/>
              </a:buClr>
              <a:buFont typeface="Arial" panose="020B0604020202020204" pitchFamily="34" charset="0"/>
              <a:buChar char="•"/>
            </a:pPr>
            <a:r>
              <a:rPr lang="en-US" altLang="en-US" b="1" dirty="0">
                <a:latin typeface="Calibri" panose="020F0502020204030204" pitchFamily="34" charset="0"/>
                <a:cs typeface="Calibri" panose="020F0502020204030204" pitchFamily="34" charset="0"/>
              </a:rPr>
              <a:t>Partial deficiency in 21-hydroxylase function; </a:t>
            </a:r>
            <a:r>
              <a:rPr lang="en-US" b="0" i="0" dirty="0">
                <a:solidFill>
                  <a:srgbClr val="000000"/>
                </a:solidFill>
                <a:effectLst/>
                <a:latin typeface="Calibri" panose="020F0502020204030204" pitchFamily="34" charset="0"/>
                <a:cs typeface="Calibri" panose="020F0502020204030204" pitchFamily="34" charset="0"/>
              </a:rPr>
              <a:t>1:500-1000 births (higher incidence in Hispanics and Ashkenazi Jews)</a:t>
            </a:r>
            <a:endParaRPr lang="en-US" altLang="en-US" b="1" dirty="0">
              <a:latin typeface="Calibri" panose="020F0502020204030204" pitchFamily="34" charset="0"/>
              <a:cs typeface="Calibri" panose="020F0502020204030204" pitchFamily="34" charset="0"/>
            </a:endParaRPr>
          </a:p>
          <a:p>
            <a:pPr lvl="2">
              <a:buClr>
                <a:schemeClr val="tx1"/>
              </a:buClr>
              <a:buFont typeface="Arial" panose="020B0604020202020204" pitchFamily="34" charset="0"/>
              <a:buChar char="•"/>
            </a:pPr>
            <a:r>
              <a:rPr lang="en-US" altLang="en-US" dirty="0">
                <a:latin typeface="Calibri" panose="020F0502020204030204" pitchFamily="34" charset="0"/>
                <a:cs typeface="Calibri" panose="020F0502020204030204" pitchFamily="34" charset="0"/>
              </a:rPr>
              <a:t>Later onset (cannot be diagnosed with routine newborn screening)</a:t>
            </a:r>
          </a:p>
          <a:p>
            <a:pPr lvl="2">
              <a:buClr>
                <a:schemeClr val="tx1"/>
              </a:buClr>
              <a:buFont typeface="Arial" panose="020B0604020202020204" pitchFamily="34" charset="0"/>
              <a:buChar char="•"/>
            </a:pPr>
            <a:r>
              <a:rPr lang="en-US" altLang="en-US" dirty="0">
                <a:latin typeface="Calibri" panose="020F0502020204030204" pitchFamily="34" charset="0"/>
                <a:cs typeface="Calibri" panose="020F0502020204030204" pitchFamily="34" charset="0"/>
              </a:rPr>
              <a:t>Females may be asymptomatic or present with hirsutism, acne, menstrual irregularities</a:t>
            </a:r>
          </a:p>
          <a:p>
            <a:pPr lvl="2">
              <a:buClr>
                <a:schemeClr val="tx1"/>
              </a:buClr>
              <a:buFont typeface="Arial" panose="020B0604020202020204" pitchFamily="34" charset="0"/>
              <a:buChar char="•"/>
            </a:pPr>
            <a:r>
              <a:rPr lang="en-US" altLang="en-US" dirty="0">
                <a:latin typeface="Calibri" panose="020F0502020204030204" pitchFamily="34" charset="0"/>
                <a:cs typeface="Calibri" panose="020F0502020204030204" pitchFamily="34" charset="0"/>
              </a:rPr>
              <a:t>Males may present with </a:t>
            </a:r>
            <a:r>
              <a:rPr lang="en-US" altLang="en-US" dirty="0">
                <a:solidFill>
                  <a:schemeClr val="tx1"/>
                </a:solidFill>
                <a:latin typeface="Calibri" panose="020F0502020204030204" pitchFamily="34" charset="0"/>
                <a:cs typeface="Calibri" panose="020F0502020204030204" pitchFamily="34" charset="0"/>
              </a:rPr>
              <a:t>precocious puberty or oligospermia in older males</a:t>
            </a:r>
          </a:p>
          <a:p>
            <a:endParaRPr lang="en-US" altLang="en-US"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46492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CF2-DC9F-4D58-A9BA-56C94E6CFE12}"/>
              </a:ext>
            </a:extLst>
          </p:cNvPr>
          <p:cNvSpPr>
            <a:spLocks noGrp="1"/>
          </p:cNvSpPr>
          <p:nvPr>
            <p:ph type="title"/>
          </p:nvPr>
        </p:nvSpPr>
        <p:spPr>
          <a:xfrm>
            <a:off x="597877" y="1"/>
            <a:ext cx="10972800" cy="1139826"/>
          </a:xfrm>
        </p:spPr>
        <p:txBody>
          <a:bodyPr anchor="ctr"/>
          <a:lstStyle/>
          <a:p>
            <a:pPr>
              <a:defRPr/>
            </a:pPr>
            <a:r>
              <a:rPr lang="en-US" sz="4000" b="1" dirty="0">
                <a:solidFill>
                  <a:schemeClr val="tx1"/>
                </a:solidFill>
                <a:latin typeface="Calibri" panose="020F0502020204030204" pitchFamily="34" charset="0"/>
                <a:cs typeface="Calibri" panose="020F0502020204030204" pitchFamily="34" charset="0"/>
              </a:rPr>
              <a:t>Salt-wasting syndrome or classic AGS</a:t>
            </a:r>
          </a:p>
        </p:txBody>
      </p:sp>
      <p:sp>
        <p:nvSpPr>
          <p:cNvPr id="107523" name="Content Placeholder 2">
            <a:extLst>
              <a:ext uri="{FF2B5EF4-FFF2-40B4-BE49-F238E27FC236}">
                <a16:creationId xmlns:a16="http://schemas.microsoft.com/office/drawing/2014/main" id="{2F4FD0F1-46C7-40DE-92A2-B8483C827120}"/>
              </a:ext>
            </a:extLst>
          </p:cNvPr>
          <p:cNvSpPr>
            <a:spLocks noGrp="1"/>
          </p:cNvSpPr>
          <p:nvPr>
            <p:ph sz="quarter" idx="1"/>
          </p:nvPr>
        </p:nvSpPr>
        <p:spPr>
          <a:xfrm>
            <a:off x="609600" y="1139827"/>
            <a:ext cx="10972800" cy="4572000"/>
          </a:xfrm>
        </p:spPr>
        <p:txBody>
          <a:bodyPr/>
          <a:lstStyle/>
          <a:p>
            <a:pPr>
              <a:buClrTx/>
              <a:buFont typeface="Arial" panose="020B0604020202020204" pitchFamily="34" charset="0"/>
              <a:buChar char="•"/>
            </a:pPr>
            <a:r>
              <a:rPr lang="en-US" altLang="en-US" sz="3200" b="1" dirty="0">
                <a:latin typeface="Calibri" panose="020F0502020204030204" pitchFamily="34" charset="0"/>
                <a:cs typeface="Calibri" panose="020F0502020204030204" pitchFamily="34" charset="0"/>
              </a:rPr>
              <a:t>Total lack of 21-hydroxylase resulting in no mineralocorticoid and no glucocorticoids with substrates channeled into androgen producing pathways</a:t>
            </a:r>
          </a:p>
          <a:p>
            <a:pPr lvl="1">
              <a:buClrTx/>
              <a:buFont typeface="Arial" panose="020B0604020202020204" pitchFamily="34" charset="0"/>
              <a:buChar char="•"/>
            </a:pPr>
            <a:r>
              <a:rPr lang="en-US" altLang="en-US" sz="2800" dirty="0">
                <a:solidFill>
                  <a:schemeClr val="tx1"/>
                </a:solidFill>
                <a:latin typeface="Calibri" panose="020F0502020204030204" pitchFamily="34" charset="0"/>
                <a:cs typeface="Calibri" panose="020F0502020204030204" pitchFamily="34" charset="0"/>
              </a:rPr>
              <a:t>Apparent at birth or shortly thereafter (in utero, electrolyte balance can be maintained maternally)</a:t>
            </a:r>
          </a:p>
          <a:p>
            <a:pPr lvl="1">
              <a:buClrTx/>
              <a:buFont typeface="Arial" panose="020B0604020202020204" pitchFamily="34" charset="0"/>
              <a:buChar char="•"/>
            </a:pPr>
            <a:r>
              <a:rPr lang="en-US" altLang="en-US" sz="2800" dirty="0">
                <a:solidFill>
                  <a:schemeClr val="tx1"/>
                </a:solidFill>
                <a:latin typeface="Calibri" panose="020F0502020204030204" pitchFamily="34" charset="0"/>
                <a:cs typeface="Calibri" panose="020F0502020204030204" pitchFamily="34" charset="0"/>
              </a:rPr>
              <a:t>At birth, </a:t>
            </a:r>
            <a:r>
              <a:rPr lang="en-US" altLang="en-US" sz="2800" b="1" dirty="0">
                <a:solidFill>
                  <a:schemeClr val="tx1"/>
                </a:solidFill>
                <a:latin typeface="Calibri" panose="020F0502020204030204" pitchFamily="34" charset="0"/>
                <a:cs typeface="Calibri" panose="020F0502020204030204" pitchFamily="34" charset="0"/>
              </a:rPr>
              <a:t>females</a:t>
            </a:r>
            <a:r>
              <a:rPr lang="en-US" altLang="en-US" sz="2800" dirty="0">
                <a:solidFill>
                  <a:schemeClr val="tx1"/>
                </a:solidFill>
                <a:latin typeface="Calibri" panose="020F0502020204030204" pitchFamily="34" charset="0"/>
                <a:cs typeface="Calibri" panose="020F0502020204030204" pitchFamily="34" charset="0"/>
              </a:rPr>
              <a:t> can be suspected immediately to have this syndrome due to </a:t>
            </a:r>
            <a:r>
              <a:rPr lang="en-US" altLang="en-US" sz="2800" b="1" dirty="0">
                <a:solidFill>
                  <a:schemeClr val="tx1"/>
                </a:solidFill>
                <a:latin typeface="Calibri" panose="020F0502020204030204" pitchFamily="34" charset="0"/>
                <a:cs typeface="Calibri" panose="020F0502020204030204" pitchFamily="34" charset="0"/>
              </a:rPr>
              <a:t>virilization</a:t>
            </a:r>
          </a:p>
          <a:p>
            <a:pPr lvl="1">
              <a:buClrTx/>
              <a:buFont typeface="Arial" panose="020B0604020202020204" pitchFamily="34" charset="0"/>
              <a:buChar char="•"/>
            </a:pPr>
            <a:r>
              <a:rPr lang="en-US" altLang="en-US" sz="2800" b="1" dirty="0">
                <a:solidFill>
                  <a:schemeClr val="tx1"/>
                </a:solidFill>
                <a:latin typeface="Calibri" panose="020F0502020204030204" pitchFamily="34" charset="0"/>
                <a:cs typeface="Calibri" panose="020F0502020204030204" pitchFamily="34" charset="0"/>
              </a:rPr>
              <a:t>Males will come to attention in 5 to 15 days</a:t>
            </a:r>
            <a:r>
              <a:rPr lang="en-US" altLang="en-US" sz="2800" dirty="0">
                <a:solidFill>
                  <a:schemeClr val="tx1"/>
                </a:solidFill>
                <a:latin typeface="Calibri" panose="020F0502020204030204" pitchFamily="34" charset="0"/>
                <a:cs typeface="Calibri" panose="020F0502020204030204" pitchFamily="34" charset="0"/>
              </a:rPr>
              <a:t> with salt-losing crisis</a:t>
            </a:r>
          </a:p>
          <a:p>
            <a:pPr lvl="1">
              <a:buClrTx/>
              <a:buFont typeface="Arial" panose="020B0604020202020204" pitchFamily="34" charset="0"/>
              <a:buChar char="•"/>
            </a:pPr>
            <a:r>
              <a:rPr lang="en-US" altLang="en-US" sz="2800" dirty="0">
                <a:solidFill>
                  <a:schemeClr val="tx1"/>
                </a:solidFill>
                <a:latin typeface="Calibri" panose="020F0502020204030204" pitchFamily="34" charset="0"/>
                <a:cs typeface="Calibri" panose="020F0502020204030204" pitchFamily="34" charset="0"/>
              </a:rPr>
              <a:t>A subset of patients with classic </a:t>
            </a:r>
            <a:r>
              <a:rPr lang="en-US" altLang="en-US" sz="2800" dirty="0" err="1">
                <a:solidFill>
                  <a:schemeClr val="tx1"/>
                </a:solidFill>
                <a:latin typeface="Calibri" panose="020F0502020204030204" pitchFamily="34" charset="0"/>
                <a:cs typeface="Calibri" panose="020F0502020204030204" pitchFamily="34" charset="0"/>
              </a:rPr>
              <a:t>androgenitalism</a:t>
            </a:r>
            <a:r>
              <a:rPr lang="en-US" altLang="en-US" sz="2800" dirty="0">
                <a:solidFill>
                  <a:schemeClr val="tx1"/>
                </a:solidFill>
                <a:latin typeface="Calibri" panose="020F0502020204030204" pitchFamily="34" charset="0"/>
                <a:cs typeface="Calibri" panose="020F0502020204030204" pitchFamily="34" charset="0"/>
              </a:rPr>
              <a:t> may have </a:t>
            </a:r>
            <a:r>
              <a:rPr lang="en-US" altLang="en-US" sz="2800" b="1" dirty="0">
                <a:solidFill>
                  <a:schemeClr val="tx1"/>
                </a:solidFill>
                <a:latin typeface="Calibri" panose="020F0502020204030204" pitchFamily="34" charset="0"/>
                <a:cs typeface="Calibri" panose="020F0502020204030204" pitchFamily="34" charset="0"/>
              </a:rPr>
              <a:t>adrenomedullary dysplasia</a:t>
            </a:r>
            <a:r>
              <a:rPr lang="en-US" altLang="en-US" sz="2800" dirty="0">
                <a:solidFill>
                  <a:schemeClr val="tx1"/>
                </a:solidFill>
                <a:latin typeface="Calibri" panose="020F0502020204030204" pitchFamily="34" charset="0"/>
                <a:cs typeface="Calibri" panose="020F0502020204030204" pitchFamily="34" charset="0"/>
              </a:rPr>
              <a:t>, a developmental defect of medulla causing decreased catecholamine secretion</a:t>
            </a:r>
            <a:r>
              <a:rPr lang="en-US" altLang="en-US" sz="2800" b="1" dirty="0">
                <a:solidFill>
                  <a:schemeClr val="tx1"/>
                </a:solidFill>
                <a:latin typeface="Calibri" panose="020F0502020204030204" pitchFamily="34" charset="0"/>
                <a:cs typeface="Calibri" panose="020F0502020204030204" pitchFamily="34" charset="0"/>
              </a:rPr>
              <a:t> </a:t>
            </a:r>
          </a:p>
          <a:p>
            <a:pPr lvl="1"/>
            <a:endParaRPr lang="en-US" altLang="en-US" sz="2800" dirty="0">
              <a:solidFill>
                <a:schemeClr val="tx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07911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5DAB-13FF-44C0-BB40-3A3D39C6FC3A}"/>
              </a:ext>
            </a:extLst>
          </p:cNvPr>
          <p:cNvSpPr>
            <a:spLocks noGrp="1"/>
          </p:cNvSpPr>
          <p:nvPr>
            <p:ph type="title"/>
          </p:nvPr>
        </p:nvSpPr>
        <p:spPr>
          <a:xfrm>
            <a:off x="586154" y="381001"/>
            <a:ext cx="11019692" cy="758825"/>
          </a:xfrm>
        </p:spPr>
        <p:txBody>
          <a:bodyPr/>
          <a:lstStyle/>
          <a:p>
            <a:pPr>
              <a:defRPr/>
            </a:pPr>
            <a:r>
              <a:rPr lang="en-US" sz="4000" b="1" dirty="0">
                <a:solidFill>
                  <a:schemeClr val="tx1"/>
                </a:solidFill>
                <a:latin typeface="Calibri" panose="020F0502020204030204" pitchFamily="34" charset="0"/>
                <a:cs typeface="Calibri" panose="020F0502020204030204" pitchFamily="34" charset="0"/>
              </a:rPr>
              <a:t>Simple virilizing AGS</a:t>
            </a:r>
          </a:p>
        </p:txBody>
      </p:sp>
      <p:sp>
        <p:nvSpPr>
          <p:cNvPr id="111619" name="Content Placeholder 2">
            <a:extLst>
              <a:ext uri="{FF2B5EF4-FFF2-40B4-BE49-F238E27FC236}">
                <a16:creationId xmlns:a16="http://schemas.microsoft.com/office/drawing/2014/main" id="{F9F425DF-347A-40F8-B105-243CEC0C613F}"/>
              </a:ext>
            </a:extLst>
          </p:cNvPr>
          <p:cNvSpPr>
            <a:spLocks noGrp="1"/>
          </p:cNvSpPr>
          <p:nvPr>
            <p:ph sz="quarter" idx="1"/>
          </p:nvPr>
        </p:nvSpPr>
        <p:spPr>
          <a:xfrm>
            <a:off x="586154" y="1527175"/>
            <a:ext cx="11019692" cy="4572000"/>
          </a:xfrm>
        </p:spPr>
        <p:txBody>
          <a:bodyPr/>
          <a:lstStyle/>
          <a:p>
            <a:pPr>
              <a:buClrTx/>
            </a:pPr>
            <a:r>
              <a:rPr lang="en-US" altLang="en-US" sz="3700" dirty="0">
                <a:solidFill>
                  <a:schemeClr val="tx1"/>
                </a:solidFill>
                <a:latin typeface="Calibri" panose="020F0502020204030204" pitchFamily="34" charset="0"/>
                <a:cs typeface="Calibri" panose="020F0502020204030204" pitchFamily="34" charset="0"/>
              </a:rPr>
              <a:t>No salt wasting (sufficient mineralocorticoid)</a:t>
            </a:r>
          </a:p>
          <a:p>
            <a:pPr>
              <a:buClrTx/>
            </a:pPr>
            <a:r>
              <a:rPr lang="en-US" altLang="en-US" sz="3700" dirty="0">
                <a:solidFill>
                  <a:schemeClr val="tx1"/>
                </a:solidFill>
                <a:latin typeface="Calibri" panose="020F0502020204030204" pitchFamily="34" charset="0"/>
                <a:cs typeface="Calibri" panose="020F0502020204030204" pitchFamily="34" charset="0"/>
              </a:rPr>
              <a:t>Decreased glucocorticoid causes increased ACTH secretion </a:t>
            </a:r>
            <a:r>
              <a:rPr lang="en-US" altLang="en-US" sz="37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altLang="en-US" sz="3700" dirty="0">
                <a:solidFill>
                  <a:schemeClr val="tx1"/>
                </a:solidFill>
                <a:latin typeface="Calibri" panose="020F0502020204030204" pitchFamily="34" charset="0"/>
                <a:cs typeface="Calibri" panose="020F0502020204030204" pitchFamily="34" charset="0"/>
              </a:rPr>
              <a:t>Androgen production is increased</a:t>
            </a:r>
          </a:p>
          <a:p>
            <a:pPr>
              <a:buClrTx/>
            </a:pPr>
            <a:r>
              <a:rPr lang="en-US" altLang="en-US" sz="3600" dirty="0">
                <a:latin typeface="Calibri" panose="020F0502020204030204" pitchFamily="34" charset="0"/>
                <a:cs typeface="Calibri" panose="020F0502020204030204" pitchFamily="34" charset="0"/>
              </a:rPr>
              <a:t>Presents as ambiguous genitalia</a:t>
            </a:r>
          </a:p>
          <a:p>
            <a:pPr>
              <a:buClrTx/>
            </a:pPr>
            <a:r>
              <a:rPr lang="en-US" altLang="en-US" sz="3600" dirty="0">
                <a:latin typeface="Calibri" panose="020F0502020204030204" pitchFamily="34" charset="0"/>
                <a:cs typeface="Calibri" panose="020F0502020204030204" pitchFamily="34" charset="0"/>
              </a:rPr>
              <a:t>Progressive virilization</a:t>
            </a:r>
          </a:p>
          <a:p>
            <a:endParaRPr lang="en-US" altLang="en-US" sz="36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01051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170C-7533-4933-83D3-8DB88051A5CA}"/>
              </a:ext>
            </a:extLst>
          </p:cNvPr>
          <p:cNvSpPr>
            <a:spLocks noGrp="1"/>
          </p:cNvSpPr>
          <p:nvPr>
            <p:ph type="title"/>
          </p:nvPr>
        </p:nvSpPr>
        <p:spPr/>
        <p:txBody>
          <a:bodyPr/>
          <a:lstStyle/>
          <a:p>
            <a:pPr>
              <a:defRPr/>
            </a:pPr>
            <a:r>
              <a:rPr lang="en-US" sz="4400" b="1" dirty="0" err="1">
                <a:solidFill>
                  <a:schemeClr val="tx1"/>
                </a:solidFill>
                <a:latin typeface="Calibri" panose="020F0502020204030204" pitchFamily="34" charset="0"/>
                <a:cs typeface="Calibri" panose="020F0502020204030204" pitchFamily="34" charset="0"/>
              </a:rPr>
              <a:t>Nonclassic</a:t>
            </a:r>
            <a:r>
              <a:rPr lang="en-US" sz="4400" b="1" dirty="0">
                <a:solidFill>
                  <a:schemeClr val="tx1"/>
                </a:solidFill>
                <a:latin typeface="Calibri" panose="020F0502020204030204" pitchFamily="34" charset="0"/>
                <a:cs typeface="Calibri" panose="020F0502020204030204" pitchFamily="34" charset="0"/>
              </a:rPr>
              <a:t> or late-onset AGS</a:t>
            </a:r>
          </a:p>
        </p:txBody>
      </p:sp>
      <p:sp>
        <p:nvSpPr>
          <p:cNvPr id="113667" name="Content Placeholder 2">
            <a:extLst>
              <a:ext uri="{FF2B5EF4-FFF2-40B4-BE49-F238E27FC236}">
                <a16:creationId xmlns:a16="http://schemas.microsoft.com/office/drawing/2014/main" id="{9E3A88BA-858F-4DCC-AE7B-F0267E7A14FA}"/>
              </a:ext>
            </a:extLst>
          </p:cNvPr>
          <p:cNvSpPr>
            <a:spLocks noGrp="1"/>
          </p:cNvSpPr>
          <p:nvPr>
            <p:ph sz="quarter" idx="1"/>
          </p:nvPr>
        </p:nvSpPr>
        <p:spPr>
          <a:xfrm>
            <a:off x="605367" y="1234098"/>
            <a:ext cx="10972800" cy="4572000"/>
          </a:xfrm>
        </p:spPr>
        <p:txBody>
          <a:bodyPr/>
          <a:lstStyle/>
          <a:p>
            <a:r>
              <a:rPr lang="en-US" altLang="en-US" sz="2800" dirty="0">
                <a:latin typeface="Calibri" panose="020F0502020204030204" pitchFamily="34" charset="0"/>
                <a:cs typeface="Calibri" panose="020F0502020204030204" pitchFamily="34" charset="0"/>
              </a:rPr>
              <a:t>Partial deficiency in 21-hydroxylase function</a:t>
            </a:r>
          </a:p>
          <a:p>
            <a:r>
              <a:rPr lang="en-US" altLang="en-US" sz="2800" dirty="0">
                <a:latin typeface="Calibri" panose="020F0502020204030204" pitchFamily="34" charset="0"/>
                <a:cs typeface="Calibri" panose="020F0502020204030204" pitchFamily="34" charset="0"/>
              </a:rPr>
              <a:t>cannot be diagnosed with routine newborn screening</a:t>
            </a:r>
          </a:p>
          <a:p>
            <a:r>
              <a:rPr lang="en-US" altLang="en-US" sz="2800" dirty="0">
                <a:latin typeface="Calibri" panose="020F0502020204030204" pitchFamily="34" charset="0"/>
                <a:cs typeface="Calibri" panose="020F0502020204030204" pitchFamily="34" charset="0"/>
              </a:rPr>
              <a:t>Women with NCAGS are generally born with normal female genitalia. Later in life, signs and symptoms of the condition can vary but may include hirsutism, frontal baldness, delayed menarche (first period), menstrual irregularities, and infertility. </a:t>
            </a:r>
          </a:p>
          <a:p>
            <a:r>
              <a:rPr lang="en-US" sz="2800" dirty="0">
                <a:latin typeface="Calibri" panose="020F0502020204030204" pitchFamily="34" charset="0"/>
                <a:cs typeface="Calibri" panose="020F0502020204030204" pitchFamily="34" charset="0"/>
              </a:rPr>
              <a:t>M</a:t>
            </a:r>
            <a:r>
              <a:rPr lang="en-US" sz="2800" b="0" i="0" dirty="0">
                <a:effectLst/>
                <a:latin typeface="Calibri" panose="020F0502020204030204" pitchFamily="34" charset="0"/>
                <a:cs typeface="Calibri" panose="020F0502020204030204" pitchFamily="34" charset="0"/>
              </a:rPr>
              <a:t>ales with NCAGS may have early beard growth and relatively small </a:t>
            </a:r>
            <a:r>
              <a:rPr lang="en-US" sz="2800" dirty="0">
                <a:latin typeface="Calibri" panose="020F0502020204030204" pitchFamily="34" charset="0"/>
                <a:cs typeface="Calibri" panose="020F0502020204030204" pitchFamily="34" charset="0"/>
              </a:rPr>
              <a:t>testes</a:t>
            </a:r>
            <a:r>
              <a:rPr lang="en-US" sz="2800" b="0" i="0" dirty="0">
                <a:effectLst/>
                <a:latin typeface="Calibri" panose="020F0502020204030204" pitchFamily="34" charset="0"/>
                <a:cs typeface="Calibri" panose="020F0502020204030204" pitchFamily="34" charset="0"/>
              </a:rPr>
              <a:t>. Typically, they have normal sperm counts. </a:t>
            </a:r>
            <a:endParaRPr lang="en-US" altLang="en-US" sz="2800" dirty="0">
              <a:latin typeface="Calibri" panose="020F0502020204030204" pitchFamily="34" charset="0"/>
              <a:cs typeface="Calibri" panose="020F0502020204030204" pitchFamily="34" charset="0"/>
            </a:endParaRPr>
          </a:p>
          <a:p>
            <a:r>
              <a:rPr lang="en-US" altLang="en-US" sz="2800" dirty="0">
                <a:latin typeface="Calibri" panose="020F0502020204030204" pitchFamily="34" charset="0"/>
                <a:cs typeface="Calibri" panose="020F0502020204030204" pitchFamily="34" charset="0"/>
              </a:rPr>
              <a:t>Late-onset AGS is caused by combined heterozygosity of a "mild" and a "severe mutation" (or two "mild mutations“) in the 21-hydroxylase gene </a:t>
            </a:r>
            <a:r>
              <a:rPr lang="en-US" altLang="en-US" sz="2800" i="1" dirty="0">
                <a:latin typeface="Calibri" panose="020F0502020204030204" pitchFamily="34" charset="0"/>
                <a:cs typeface="Calibri" panose="020F0502020204030204" pitchFamily="34" charset="0"/>
              </a:rPr>
              <a:t>CYP21A2</a:t>
            </a:r>
            <a:r>
              <a:rPr lang="en-US" altLang="en-US" sz="2800" dirty="0">
                <a:latin typeface="Calibri" panose="020F0502020204030204" pitchFamily="34" charset="0"/>
                <a:cs typeface="Calibri" panose="020F0502020204030204" pitchFamily="34" charset="0"/>
              </a:rPr>
              <a:t> (&gt;90%) or 21-beta-hydroxylase gene </a:t>
            </a:r>
            <a:r>
              <a:rPr lang="en-US" altLang="en-US" sz="2800" i="1" dirty="0">
                <a:latin typeface="Calibri" panose="020F0502020204030204" pitchFamily="34" charset="0"/>
                <a:cs typeface="Calibri" panose="020F0502020204030204" pitchFamily="34" charset="0"/>
              </a:rPr>
              <a:t>CYP11B1 </a:t>
            </a:r>
            <a:r>
              <a:rPr lang="en-US" altLang="en-US" sz="2800" dirty="0">
                <a:latin typeface="Calibri" panose="020F0502020204030204" pitchFamily="34" charset="0"/>
                <a:cs typeface="Calibri" panose="020F0502020204030204" pitchFamily="34" charset="0"/>
              </a:rPr>
              <a:t>(5-8%).</a:t>
            </a:r>
          </a:p>
        </p:txBody>
      </p:sp>
    </p:spTree>
    <p:custDataLst>
      <p:tags r:id="rId1"/>
    </p:custDataLst>
    <p:extLst>
      <p:ext uri="{BB962C8B-B14F-4D97-AF65-F5344CB8AC3E}">
        <p14:creationId xmlns:p14="http://schemas.microsoft.com/office/powerpoint/2010/main" val="3416782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D9A6-8244-4E9C-AACB-5D1A4B3A91A3}"/>
              </a:ext>
            </a:extLst>
          </p:cNvPr>
          <p:cNvSpPr>
            <a:spLocks noGrp="1"/>
          </p:cNvSpPr>
          <p:nvPr>
            <p:ph type="title"/>
          </p:nvPr>
        </p:nvSpPr>
        <p:spPr>
          <a:xfrm>
            <a:off x="410634" y="0"/>
            <a:ext cx="11379200" cy="758825"/>
          </a:xfrm>
        </p:spPr>
        <p:txBody>
          <a:bodyPr/>
          <a:lstStyle/>
          <a:p>
            <a:r>
              <a:rPr lang="en-US" sz="4800" b="1" dirty="0">
                <a:solidFill>
                  <a:schemeClr val="tx1"/>
                </a:solidFill>
                <a:latin typeface="Calibri Light" panose="020F0302020204030204" pitchFamily="34" charset="0"/>
                <a:cs typeface="Calibri Light" panose="020F0302020204030204" pitchFamily="34" charset="0"/>
              </a:rPr>
              <a:t>Congenital Adrenal Hyperplasia</a:t>
            </a:r>
          </a:p>
        </p:txBody>
      </p:sp>
      <p:sp>
        <p:nvSpPr>
          <p:cNvPr id="3" name="Content Placeholder 2">
            <a:extLst>
              <a:ext uri="{FF2B5EF4-FFF2-40B4-BE49-F238E27FC236}">
                <a16:creationId xmlns:a16="http://schemas.microsoft.com/office/drawing/2014/main" id="{1D033D35-92C5-486B-BC6F-30ECC088BEAA}"/>
              </a:ext>
            </a:extLst>
          </p:cNvPr>
          <p:cNvSpPr>
            <a:spLocks noGrp="1"/>
          </p:cNvSpPr>
          <p:nvPr>
            <p:ph sz="quarter" idx="1"/>
          </p:nvPr>
        </p:nvSpPr>
        <p:spPr>
          <a:xfrm>
            <a:off x="164123" y="758825"/>
            <a:ext cx="5005753" cy="4572000"/>
          </a:xfrm>
        </p:spPr>
        <p:txBody>
          <a:bodyPr/>
          <a:lstStyle/>
          <a:p>
            <a:r>
              <a:rPr lang="en-US" sz="1800" b="1" i="0" dirty="0">
                <a:solidFill>
                  <a:srgbClr val="000000"/>
                </a:solidFill>
                <a:effectLst/>
                <a:latin typeface="Calibri" panose="020F0502020204030204" pitchFamily="34" charset="0"/>
                <a:cs typeface="Calibri" panose="020F0502020204030204" pitchFamily="34" charset="0"/>
              </a:rPr>
              <a:t>H&amp;P - </a:t>
            </a:r>
            <a:r>
              <a:rPr lang="en-US" sz="1800" b="0" i="0" dirty="0">
                <a:solidFill>
                  <a:srgbClr val="000000"/>
                </a:solidFill>
                <a:effectLst/>
                <a:latin typeface="Calibri" panose="020F0502020204030204" pitchFamily="34" charset="0"/>
                <a:cs typeface="Calibri" panose="020F0502020204030204" pitchFamily="34" charset="0"/>
              </a:rPr>
              <a:t>The symptoms of congenital adrenal hyperplasia include:</a:t>
            </a:r>
          </a:p>
          <a:p>
            <a:pPr lvl="1"/>
            <a:r>
              <a:rPr lang="en-US" sz="1600" b="1" i="0" dirty="0">
                <a:solidFill>
                  <a:srgbClr val="000000"/>
                </a:solidFill>
                <a:effectLst/>
                <a:latin typeface="Calibri" panose="020F0502020204030204" pitchFamily="34" charset="0"/>
                <a:cs typeface="Calibri" panose="020F0502020204030204" pitchFamily="34" charset="0"/>
              </a:rPr>
              <a:t>Mineralocorticoid Inadequacy</a:t>
            </a:r>
            <a:endParaRPr lang="en-US" sz="1600" b="0" i="0" dirty="0">
              <a:solidFill>
                <a:srgbClr val="000000"/>
              </a:solidFill>
              <a:effectLst/>
              <a:latin typeface="Calibri" panose="020F0502020204030204" pitchFamily="34" charset="0"/>
              <a:cs typeface="Calibri" panose="020F0502020204030204" pitchFamily="34" charset="0"/>
            </a:endParaRPr>
          </a:p>
          <a:p>
            <a:pPr lvl="2">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Vomiting because of salt-wasting leads to dehydration, hypovolemia, shock, and death.</a:t>
            </a:r>
          </a:p>
          <a:p>
            <a:pPr lvl="1"/>
            <a:r>
              <a:rPr lang="en-US" sz="1600" b="1" i="0" dirty="0">
                <a:solidFill>
                  <a:srgbClr val="000000"/>
                </a:solidFill>
                <a:effectLst/>
                <a:latin typeface="Calibri" panose="020F0502020204030204" pitchFamily="34" charset="0"/>
                <a:cs typeface="Calibri" panose="020F0502020204030204" pitchFamily="34" charset="0"/>
              </a:rPr>
              <a:t>Excess Androgens</a:t>
            </a:r>
            <a:r>
              <a:rPr lang="en-US" sz="1600" b="0" i="0" dirty="0">
                <a:solidFill>
                  <a:srgbClr val="000000"/>
                </a:solidFill>
                <a:effectLst/>
                <a:latin typeface="Calibri" panose="020F0502020204030204" pitchFamily="34" charset="0"/>
                <a:cs typeface="Calibri" panose="020F0502020204030204" pitchFamily="34" charset="0"/>
              </a:rPr>
              <a:t> </a:t>
            </a:r>
          </a:p>
          <a:p>
            <a:pPr lvl="2">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Males: excessive facial hair, functional and average-sized penis with extreme virilization but no sperm</a:t>
            </a:r>
          </a:p>
          <a:p>
            <a:pPr lvl="2">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Females: ambiguous genitalia, menstrual irregularity, infertility because of anovulation, enlarged clitoris, and shallow vagina</a:t>
            </a:r>
          </a:p>
          <a:p>
            <a:pPr lvl="2">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Early pubic hair and rapid growth in childhood</a:t>
            </a:r>
          </a:p>
          <a:p>
            <a:pPr lvl="2">
              <a:buFont typeface="Arial" panose="020B0604020202020204" pitchFamily="34" charset="0"/>
              <a:buChar char="•"/>
            </a:pPr>
            <a:r>
              <a:rPr lang="en-US" sz="1600" b="0" i="0" dirty="0">
                <a:solidFill>
                  <a:srgbClr val="000000"/>
                </a:solidFill>
                <a:effectLst/>
                <a:latin typeface="Calibri" panose="020F0502020204030204" pitchFamily="34" charset="0"/>
                <a:cs typeface="Calibri" panose="020F0502020204030204" pitchFamily="34" charset="0"/>
              </a:rPr>
              <a:t>Precocious puberty or failure of puberty to occur</a:t>
            </a:r>
          </a:p>
          <a:p>
            <a:pPr algn="l"/>
            <a:r>
              <a:rPr lang="en-US" sz="1800" b="1" i="0" dirty="0">
                <a:solidFill>
                  <a:srgbClr val="000000"/>
                </a:solidFill>
                <a:effectLst/>
                <a:latin typeface="Calibri" panose="020F0502020204030204" pitchFamily="34" charset="0"/>
                <a:cs typeface="Calibri" panose="020F0502020204030204" pitchFamily="34" charset="0"/>
              </a:rPr>
              <a:t>Laboratory Studies</a:t>
            </a:r>
            <a:r>
              <a:rPr lang="en-US" sz="1800" dirty="0">
                <a:solidFill>
                  <a:srgbClr val="000000"/>
                </a:solidFill>
                <a:latin typeface="Calibri" panose="020F0502020204030204" pitchFamily="34" charset="0"/>
                <a:cs typeface="Calibri" panose="020F0502020204030204" pitchFamily="34" charset="0"/>
              </a:rPr>
              <a:t> - </a:t>
            </a:r>
            <a:r>
              <a:rPr lang="en-US" sz="1800" b="0" i="0" dirty="0">
                <a:solidFill>
                  <a:srgbClr val="000000"/>
                </a:solidFill>
                <a:effectLst/>
                <a:latin typeface="Calibri" panose="020F0502020204030204" pitchFamily="34" charset="0"/>
                <a:cs typeface="Calibri" panose="020F0502020204030204" pitchFamily="34" charset="0"/>
              </a:rPr>
              <a:t>In classic 21-hydroxylase deficiency, laboratory tests will show:</a:t>
            </a:r>
          </a:p>
          <a:p>
            <a:pPr lvl="1">
              <a:buFont typeface="Courier New" panose="02070309020205020404" pitchFamily="49" charset="0"/>
              <a:buChar char="o"/>
            </a:pPr>
            <a:r>
              <a:rPr lang="en-US" sz="1600" b="0" i="0" dirty="0">
                <a:solidFill>
                  <a:srgbClr val="000000"/>
                </a:solidFill>
                <a:effectLst/>
                <a:latin typeface="Calibri" panose="020F0502020204030204" pitchFamily="34" charset="0"/>
                <a:cs typeface="Calibri" panose="020F0502020204030204" pitchFamily="34" charset="0"/>
              </a:rPr>
              <a:t>Hypoglycemia (because of </a:t>
            </a:r>
            <a:r>
              <a:rPr lang="en-US" sz="1600" b="0" i="0" dirty="0" err="1">
                <a:solidFill>
                  <a:srgbClr val="000000"/>
                </a:solidFill>
                <a:effectLst/>
                <a:latin typeface="Calibri" panose="020F0502020204030204" pitchFamily="34" charset="0"/>
                <a:cs typeface="Calibri" panose="020F0502020204030204" pitchFamily="34" charset="0"/>
              </a:rPr>
              <a:t>hypocortisolism</a:t>
            </a:r>
            <a:r>
              <a:rPr lang="en-US" sz="1600" b="0" i="0" dirty="0">
                <a:solidFill>
                  <a:srgbClr val="000000"/>
                </a:solidFill>
                <a:effectLst/>
                <a:latin typeface="Calibri" panose="020F0502020204030204" pitchFamily="34" charset="0"/>
                <a:cs typeface="Calibri" panose="020F0502020204030204" pitchFamily="34" charset="0"/>
              </a:rPr>
              <a:t>)</a:t>
            </a:r>
          </a:p>
          <a:p>
            <a:pPr lvl="1">
              <a:buFont typeface="Courier New" panose="02070309020205020404" pitchFamily="49" charset="0"/>
              <a:buChar char="o"/>
            </a:pPr>
            <a:r>
              <a:rPr lang="en-US" sz="1600" b="0" i="0" dirty="0">
                <a:solidFill>
                  <a:srgbClr val="000000"/>
                </a:solidFill>
                <a:effectLst/>
                <a:latin typeface="Calibri" panose="020F0502020204030204" pitchFamily="34" charset="0"/>
                <a:cs typeface="Calibri" panose="020F0502020204030204" pitchFamily="34" charset="0"/>
              </a:rPr>
              <a:t>Hyponatremia (because of hypoaldosteronism)</a:t>
            </a:r>
          </a:p>
          <a:p>
            <a:pPr lvl="1">
              <a:buFont typeface="Courier New" panose="02070309020205020404" pitchFamily="49" charset="0"/>
              <a:buChar char="o"/>
            </a:pPr>
            <a:r>
              <a:rPr lang="en-US" sz="1600" b="0" i="0" dirty="0">
                <a:solidFill>
                  <a:srgbClr val="000000"/>
                </a:solidFill>
                <a:effectLst/>
                <a:latin typeface="Calibri" panose="020F0502020204030204" pitchFamily="34" charset="0"/>
                <a:cs typeface="Calibri" panose="020F0502020204030204" pitchFamily="34" charset="0"/>
              </a:rPr>
              <a:t>Hyperkalemia (because of hypoaldosteronism)</a:t>
            </a:r>
          </a:p>
          <a:p>
            <a:pPr lvl="1">
              <a:buFont typeface="Courier New" panose="02070309020205020404" pitchFamily="49" charset="0"/>
              <a:buChar char="o"/>
            </a:pPr>
            <a:r>
              <a:rPr lang="en-US" sz="1600" b="0" i="0" dirty="0">
                <a:solidFill>
                  <a:srgbClr val="000000"/>
                </a:solidFill>
                <a:effectLst/>
                <a:latin typeface="Calibri" panose="020F0502020204030204" pitchFamily="34" charset="0"/>
                <a:cs typeface="Calibri" panose="020F0502020204030204" pitchFamily="34" charset="0"/>
              </a:rPr>
              <a:t>Elevated 17alpha-hydroxyprogesterone</a:t>
            </a:r>
          </a:p>
          <a:p>
            <a:endParaRPr lang="en-US" sz="1800" dirty="0"/>
          </a:p>
        </p:txBody>
      </p:sp>
      <p:pic>
        <p:nvPicPr>
          <p:cNvPr id="5" name="Picture 4" descr="Diagram&#10;&#10;Description automatically generated">
            <a:extLst>
              <a:ext uri="{FF2B5EF4-FFF2-40B4-BE49-F238E27FC236}">
                <a16:creationId xmlns:a16="http://schemas.microsoft.com/office/drawing/2014/main" id="{DF5F0241-32AF-44DB-AD56-F89F1CD7D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15" y="879230"/>
            <a:ext cx="7405483" cy="5603631"/>
          </a:xfrm>
          <a:prstGeom prst="rect">
            <a:avLst/>
          </a:prstGeom>
        </p:spPr>
      </p:pic>
    </p:spTree>
    <p:extLst>
      <p:ext uri="{BB962C8B-B14F-4D97-AF65-F5344CB8AC3E}">
        <p14:creationId xmlns:p14="http://schemas.microsoft.com/office/powerpoint/2010/main" val="26375521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F7FC-068C-483E-A652-B61602A31921}"/>
              </a:ext>
            </a:extLst>
          </p:cNvPr>
          <p:cNvSpPr>
            <a:spLocks noGrp="1"/>
          </p:cNvSpPr>
          <p:nvPr>
            <p:ph type="title"/>
          </p:nvPr>
        </p:nvSpPr>
        <p:spPr>
          <a:xfrm>
            <a:off x="0" y="535736"/>
            <a:ext cx="8698230" cy="726312"/>
          </a:xfrm>
        </p:spPr>
        <p:txBody>
          <a:bodyPr/>
          <a:lstStyle/>
          <a:p>
            <a:pPr>
              <a:defRPr/>
            </a:pPr>
            <a:r>
              <a:rPr lang="en-US" sz="3600" b="1" dirty="0">
                <a:solidFill>
                  <a:schemeClr val="tx1"/>
                </a:solidFill>
                <a:latin typeface="Calibri" panose="020F0502020204030204" pitchFamily="34" charset="0"/>
                <a:cs typeface="Calibri" panose="020F0502020204030204" pitchFamily="34" charset="0"/>
              </a:rPr>
              <a:t>Morphology in Congenital Adrenal Hyperplasia</a:t>
            </a:r>
          </a:p>
        </p:txBody>
      </p:sp>
      <p:sp>
        <p:nvSpPr>
          <p:cNvPr id="115715" name="Content Placeholder 2">
            <a:extLst>
              <a:ext uri="{FF2B5EF4-FFF2-40B4-BE49-F238E27FC236}">
                <a16:creationId xmlns:a16="http://schemas.microsoft.com/office/drawing/2014/main" id="{1C0D40A8-8F5E-4580-BF0E-84A94B5CEE2A}"/>
              </a:ext>
            </a:extLst>
          </p:cNvPr>
          <p:cNvSpPr>
            <a:spLocks noGrp="1"/>
          </p:cNvSpPr>
          <p:nvPr>
            <p:ph sz="quarter" idx="1"/>
          </p:nvPr>
        </p:nvSpPr>
        <p:spPr>
          <a:xfrm>
            <a:off x="313006" y="1143000"/>
            <a:ext cx="7173644" cy="4572000"/>
          </a:xfrm>
        </p:spPr>
        <p:txBody>
          <a:bodyPr/>
          <a:lstStyle/>
          <a:p>
            <a:pPr>
              <a:buClr>
                <a:schemeClr val="tx1"/>
              </a:buClr>
              <a:buFont typeface="Wingdings" panose="05000000000000000000" pitchFamily="2" charset="2"/>
              <a:buChar char="v"/>
            </a:pPr>
            <a:r>
              <a:rPr lang="en-US" altLang="en-US" sz="2400" b="1" dirty="0">
                <a:latin typeface="Calibri" panose="020F0502020204030204" pitchFamily="34" charset="0"/>
                <a:cs typeface="Calibri" panose="020F0502020204030204" pitchFamily="34" charset="0"/>
              </a:rPr>
              <a:t>Pituitary</a:t>
            </a:r>
          </a:p>
          <a:p>
            <a:pPr lvl="1">
              <a:buClr>
                <a:schemeClr val="tx1"/>
              </a:buClr>
              <a:buFont typeface="Arial" panose="020B0604020202020204" pitchFamily="34" charset="0"/>
              <a:buChar char="•"/>
            </a:pPr>
            <a:r>
              <a:rPr lang="en-US" altLang="en-US" sz="2000" dirty="0">
                <a:solidFill>
                  <a:schemeClr val="tx1"/>
                </a:solidFill>
                <a:latin typeface="Calibri" panose="020F0502020204030204" pitchFamily="34" charset="0"/>
                <a:cs typeface="Calibri" panose="020F0502020204030204" pitchFamily="34" charset="0"/>
              </a:rPr>
              <a:t>Hyperplasia of ACTH producing cells </a:t>
            </a:r>
          </a:p>
          <a:p>
            <a:pPr lvl="2">
              <a:buClr>
                <a:schemeClr val="tx1"/>
              </a:buClr>
              <a:buFont typeface="Arial" panose="020B0604020202020204" pitchFamily="34" charset="0"/>
              <a:buChar char="•"/>
            </a:pPr>
            <a:r>
              <a:rPr lang="en-US" altLang="en-US" dirty="0">
                <a:latin typeface="Calibri" panose="020F0502020204030204" pitchFamily="34" charset="0"/>
                <a:cs typeface="Calibri" panose="020F0502020204030204" pitchFamily="34" charset="0"/>
              </a:rPr>
              <a:t>Occurs due to low cortisol resulting in lack of negative feedback with elevation of  hypothalamic CRH causing increased ACTH production and </a:t>
            </a:r>
            <a:r>
              <a:rPr lang="en-US" altLang="en-US" dirty="0" err="1">
                <a:latin typeface="Calibri" panose="020F0502020204030204" pitchFamily="34" charset="0"/>
                <a:cs typeface="Calibri" panose="020F0502020204030204" pitchFamily="34" charset="0"/>
              </a:rPr>
              <a:t>corticotroph</a:t>
            </a:r>
            <a:r>
              <a:rPr lang="en-US" altLang="en-US" dirty="0">
                <a:latin typeface="Calibri" panose="020F0502020204030204" pitchFamily="34" charset="0"/>
                <a:cs typeface="Calibri" panose="020F0502020204030204" pitchFamily="34" charset="0"/>
              </a:rPr>
              <a:t> hyperplasia</a:t>
            </a:r>
          </a:p>
          <a:p>
            <a:pPr>
              <a:buClr>
                <a:schemeClr val="tx1"/>
              </a:buClr>
              <a:buFont typeface="Wingdings" panose="05000000000000000000" pitchFamily="2" charset="2"/>
              <a:buChar char="v"/>
            </a:pPr>
            <a:endParaRPr lang="en-US" altLang="en-US" sz="2400" b="1" dirty="0">
              <a:latin typeface="Calibri" panose="020F0502020204030204" pitchFamily="34" charset="0"/>
              <a:cs typeface="Calibri" panose="020F0502020204030204" pitchFamily="34" charset="0"/>
            </a:endParaRPr>
          </a:p>
          <a:p>
            <a:pPr>
              <a:buClr>
                <a:schemeClr val="tx1"/>
              </a:buClr>
              <a:buFont typeface="Wingdings" panose="05000000000000000000" pitchFamily="2" charset="2"/>
              <a:buChar char="v"/>
            </a:pPr>
            <a:r>
              <a:rPr lang="en-US" altLang="en-US" sz="2400" b="1" dirty="0">
                <a:latin typeface="Calibri" panose="020F0502020204030204" pitchFamily="34" charset="0"/>
                <a:cs typeface="Calibri" panose="020F0502020204030204" pitchFamily="34" charset="0"/>
              </a:rPr>
              <a:t>Adrenal</a:t>
            </a:r>
          </a:p>
          <a:p>
            <a:pPr lvl="1">
              <a:buClr>
                <a:schemeClr val="tx1"/>
              </a:buClr>
              <a:buFont typeface="Arial" panose="020B0604020202020204" pitchFamily="34" charset="0"/>
              <a:buChar char="•"/>
            </a:pPr>
            <a:r>
              <a:rPr lang="en-US" altLang="en-US" sz="1900" b="1" dirty="0">
                <a:solidFill>
                  <a:schemeClr val="tx1"/>
                </a:solidFill>
                <a:latin typeface="Calibri" panose="020F0502020204030204" pitchFamily="34" charset="0"/>
                <a:cs typeface="Calibri" panose="020F0502020204030204" pitchFamily="34" charset="0"/>
              </a:rPr>
              <a:t>Gross</a:t>
            </a:r>
          </a:p>
          <a:p>
            <a:pPr lvl="2">
              <a:buClr>
                <a:schemeClr val="tx1"/>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Bilaterally hyperplastic cortex, 10 to 15 times normal weight due to </a:t>
            </a:r>
            <a:r>
              <a:rPr lang="en-US" altLang="en-US" sz="1800" dirty="0">
                <a:highlight>
                  <a:srgbClr val="FFFF00"/>
                </a:highlight>
                <a:latin typeface="Calibri" panose="020F0502020204030204" pitchFamily="34" charset="0"/>
                <a:cs typeface="Calibri" panose="020F0502020204030204" pitchFamily="34" charset="0"/>
              </a:rPr>
              <a:t>SUSTAINED ELEVATION OF ACTH</a:t>
            </a:r>
            <a:r>
              <a:rPr lang="en-US" altLang="en-US" sz="1800" dirty="0">
                <a:latin typeface="Calibri" panose="020F0502020204030204" pitchFamily="34" charset="0"/>
                <a:cs typeface="Calibri" panose="020F0502020204030204" pitchFamily="34" charset="0"/>
              </a:rPr>
              <a:t> from lack of cortisol (no feedback inhibition)</a:t>
            </a:r>
          </a:p>
          <a:p>
            <a:pPr lvl="2">
              <a:buClr>
                <a:schemeClr val="tx1"/>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Thickened nodular cortex which on cut section is brown due depletion of lipid</a:t>
            </a:r>
          </a:p>
          <a:p>
            <a:pPr lvl="1">
              <a:buClr>
                <a:schemeClr val="tx1"/>
              </a:buClr>
              <a:buFont typeface="Arial" panose="020B0604020202020204" pitchFamily="34" charset="0"/>
              <a:buChar char="•"/>
            </a:pPr>
            <a:r>
              <a:rPr lang="en-US" altLang="en-US" sz="1900" b="1" dirty="0">
                <a:solidFill>
                  <a:schemeClr val="tx1"/>
                </a:solidFill>
                <a:latin typeface="Calibri" panose="020F0502020204030204" pitchFamily="34" charset="0"/>
                <a:cs typeface="Calibri" panose="020F0502020204030204" pitchFamily="34" charset="0"/>
              </a:rPr>
              <a:t>Histology</a:t>
            </a:r>
          </a:p>
          <a:p>
            <a:pPr lvl="2">
              <a:buClr>
                <a:schemeClr val="tx1"/>
              </a:buClr>
              <a:buFont typeface="Arial" panose="020B0604020202020204" pitchFamily="34" charset="0"/>
              <a:buChar char="•"/>
            </a:pPr>
            <a:r>
              <a:rPr lang="en-US" altLang="en-US" sz="1800" dirty="0">
                <a:latin typeface="Calibri" panose="020F0502020204030204" pitchFamily="34" charset="0"/>
                <a:cs typeface="Calibri" panose="020F0502020204030204" pitchFamily="34" charset="0"/>
              </a:rPr>
              <a:t>Eosinophilic, lipid-depleted cells admixed with lipid-laden cells</a:t>
            </a:r>
          </a:p>
        </p:txBody>
      </p:sp>
      <p:pic>
        <p:nvPicPr>
          <p:cNvPr id="4" name="Picture 6">
            <a:extLst>
              <a:ext uri="{FF2B5EF4-FFF2-40B4-BE49-F238E27FC236}">
                <a16:creationId xmlns:a16="http://schemas.microsoft.com/office/drawing/2014/main" id="{758500D5-F57B-4880-9E6B-BC83847FF2E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3986" t="6408" b="33704"/>
          <a:stretch/>
        </p:blipFill>
        <p:spPr bwMode="auto">
          <a:xfrm>
            <a:off x="9217960" y="0"/>
            <a:ext cx="2974040" cy="25240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descr="A picture containing invertebrate&#10;&#10;Description automatically generated">
            <a:extLst>
              <a:ext uri="{FF2B5EF4-FFF2-40B4-BE49-F238E27FC236}">
                <a16:creationId xmlns:a16="http://schemas.microsoft.com/office/drawing/2014/main" id="{79FB3050-2C41-45F6-8215-219D101CE7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1889" y="2524095"/>
            <a:ext cx="4330111" cy="2785868"/>
          </a:xfrm>
          <a:prstGeom prst="rect">
            <a:avLst/>
          </a:prstGeom>
          <a:ln w="38100">
            <a:solidFill>
              <a:schemeClr val="tx1"/>
            </a:solidFill>
          </a:ln>
        </p:spPr>
      </p:pic>
      <p:sp>
        <p:nvSpPr>
          <p:cNvPr id="9" name="Rectangle 8">
            <a:extLst>
              <a:ext uri="{FF2B5EF4-FFF2-40B4-BE49-F238E27FC236}">
                <a16:creationId xmlns:a16="http://schemas.microsoft.com/office/drawing/2014/main" id="{9B333641-32EB-4CE6-8514-182FA26D5076}"/>
              </a:ext>
            </a:extLst>
          </p:cNvPr>
          <p:cNvSpPr/>
          <p:nvPr/>
        </p:nvSpPr>
        <p:spPr>
          <a:xfrm>
            <a:off x="7861889" y="5331650"/>
            <a:ext cx="4330111" cy="1443789"/>
          </a:xfrm>
          <a:prstGeom prst="rect">
            <a:avLst/>
          </a:prstGeom>
          <a:ln w="76200">
            <a:solidFill>
              <a:schemeClr val="tx1"/>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marL="114300"/>
            <a:r>
              <a:rPr lang="en-US" dirty="0"/>
              <a:t>ACTH-dependent hyperplasia usually shows diffusely thickened cortex with streaks and patches of yellow lipid-containing cells and brown lipid-depleted cells. </a:t>
            </a:r>
          </a:p>
        </p:txBody>
      </p:sp>
    </p:spTree>
    <p:custDataLst>
      <p:tags r:id="rId1"/>
    </p:custDataLst>
    <p:extLst>
      <p:ext uri="{BB962C8B-B14F-4D97-AF65-F5344CB8AC3E}">
        <p14:creationId xmlns:p14="http://schemas.microsoft.com/office/powerpoint/2010/main" val="2807176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F5E5-E3BE-4CA1-B088-58A90F7C9977}"/>
              </a:ext>
            </a:extLst>
          </p:cNvPr>
          <p:cNvSpPr>
            <a:spLocks noGrp="1"/>
          </p:cNvSpPr>
          <p:nvPr>
            <p:ph type="title"/>
          </p:nvPr>
        </p:nvSpPr>
        <p:spPr>
          <a:xfrm>
            <a:off x="0" y="0"/>
            <a:ext cx="12192000" cy="794479"/>
          </a:xfrm>
        </p:spPr>
        <p:txBody>
          <a:bodyPr/>
          <a:lstStyle/>
          <a:p>
            <a:pPr algn="ctr"/>
            <a:r>
              <a:rPr lang="en-US" dirty="0"/>
              <a:t>Adrenal glands: Gross Anatomy</a:t>
            </a:r>
          </a:p>
        </p:txBody>
      </p:sp>
      <p:pic>
        <p:nvPicPr>
          <p:cNvPr id="5" name="Content Placeholder 4" descr="Diagram&#10;&#10;Description automatically generated">
            <a:extLst>
              <a:ext uri="{FF2B5EF4-FFF2-40B4-BE49-F238E27FC236}">
                <a16:creationId xmlns:a16="http://schemas.microsoft.com/office/drawing/2014/main" id="{F9D1D598-D992-472B-B37D-4546B2A9B7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89548"/>
            <a:ext cx="12158376" cy="6079188"/>
          </a:xfrm>
        </p:spPr>
      </p:pic>
      <p:sp>
        <p:nvSpPr>
          <p:cNvPr id="3" name="Rectangle 2">
            <a:extLst>
              <a:ext uri="{FF2B5EF4-FFF2-40B4-BE49-F238E27FC236}">
                <a16:creationId xmlns:a16="http://schemas.microsoft.com/office/drawing/2014/main" id="{98A5F638-29C8-4DB3-9551-9C59ADA119FE}"/>
              </a:ext>
            </a:extLst>
          </p:cNvPr>
          <p:cNvSpPr/>
          <p:nvPr/>
        </p:nvSpPr>
        <p:spPr>
          <a:xfrm>
            <a:off x="9723835" y="4027989"/>
            <a:ext cx="231493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tx1"/>
                </a:solidFill>
              </a:rPr>
              <a:t>Zona Reticularis</a:t>
            </a:r>
          </a:p>
          <a:p>
            <a:r>
              <a:rPr lang="en-US" sz="1700" dirty="0">
                <a:solidFill>
                  <a:schemeClr val="tx1"/>
                </a:solidFill>
              </a:rPr>
              <a:t>Zona Fasciculata</a:t>
            </a:r>
          </a:p>
          <a:p>
            <a:r>
              <a:rPr lang="en-US" sz="1700" dirty="0">
                <a:solidFill>
                  <a:schemeClr val="tx1"/>
                </a:solidFill>
              </a:rPr>
              <a:t>Zona Glomerulosa</a:t>
            </a:r>
          </a:p>
        </p:txBody>
      </p:sp>
    </p:spTree>
    <p:extLst>
      <p:ext uri="{BB962C8B-B14F-4D97-AF65-F5344CB8AC3E}">
        <p14:creationId xmlns:p14="http://schemas.microsoft.com/office/powerpoint/2010/main" val="3272461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73EB8C-E5C2-4495-84F7-E7CB226A3B2A}"/>
              </a:ext>
            </a:extLst>
          </p:cNvPr>
          <p:cNvSpPr/>
          <p:nvPr/>
        </p:nvSpPr>
        <p:spPr>
          <a:xfrm>
            <a:off x="7047674" y="0"/>
            <a:ext cx="5144326" cy="216027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Mild to moderate ACTH-dependent cortical hyperplasia shows enlarged lipid-containing cells, compact lipid-depleted cells, and lipid-containing cells resembling normal zona fasciculata.</a:t>
            </a:r>
          </a:p>
        </p:txBody>
      </p:sp>
      <p:pic>
        <p:nvPicPr>
          <p:cNvPr id="8" name="Picture 7" descr="A picture containing fabric&#10;&#10;Description automatically generated">
            <a:extLst>
              <a:ext uri="{FF2B5EF4-FFF2-40B4-BE49-F238E27FC236}">
                <a16:creationId xmlns:a16="http://schemas.microsoft.com/office/drawing/2014/main" id="{CA867138-65F2-490C-8CF9-4B7E05595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 y="0"/>
            <a:ext cx="7240179" cy="6857999"/>
          </a:xfrm>
          <a:prstGeom prst="rect">
            <a:avLst/>
          </a:prstGeom>
          <a:ln w="12700">
            <a:solidFill>
              <a:schemeClr val="tx1"/>
            </a:solidFill>
          </a:ln>
        </p:spPr>
      </p:pic>
      <p:pic>
        <p:nvPicPr>
          <p:cNvPr id="6" name="Picture 8">
            <a:extLst>
              <a:ext uri="{FF2B5EF4-FFF2-40B4-BE49-F238E27FC236}">
                <a16:creationId xmlns:a16="http://schemas.microsoft.com/office/drawing/2014/main" id="{3D530749-4989-4C5C-A91C-FF0D76AD2A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620" y="3588553"/>
            <a:ext cx="4945380" cy="3269445"/>
          </a:xfrm>
          <a:prstGeom prst="rect">
            <a:avLst/>
          </a:prstGeom>
          <a:solidFill>
            <a:schemeClr val="bg1"/>
          </a:solidFill>
          <a:ln>
            <a:solidFill>
              <a:schemeClr val="tx1"/>
            </a:solidFill>
          </a:ln>
        </p:spPr>
      </p:pic>
      <p:sp>
        <p:nvSpPr>
          <p:cNvPr id="7" name="TextBox 6">
            <a:extLst>
              <a:ext uri="{FF2B5EF4-FFF2-40B4-BE49-F238E27FC236}">
                <a16:creationId xmlns:a16="http://schemas.microsoft.com/office/drawing/2014/main" id="{2A9E9FD6-1A60-4C91-A14C-CA8993039A8F}"/>
              </a:ext>
            </a:extLst>
          </p:cNvPr>
          <p:cNvSpPr txBox="1"/>
          <p:nvPr/>
        </p:nvSpPr>
        <p:spPr>
          <a:xfrm>
            <a:off x="7246620" y="2665223"/>
            <a:ext cx="4945380" cy="923330"/>
          </a:xfrm>
          <a:prstGeom prst="rect">
            <a:avLst/>
          </a:prstGeom>
          <a:solidFill>
            <a:schemeClr val="bg1"/>
          </a:solidFill>
          <a:ln>
            <a:solidFill>
              <a:schemeClr val="tx1"/>
            </a:solidFill>
          </a:ln>
        </p:spPr>
        <p:txBody>
          <a:bodyPr wrap="square" rtlCol="0">
            <a:spAutoFit/>
          </a:bodyPr>
          <a:lstStyle/>
          <a:p>
            <a:r>
              <a:rPr lang="en-US" b="1" dirty="0">
                <a:solidFill>
                  <a:srgbClr val="000000"/>
                </a:solidFill>
                <a:latin typeface="Calibri" panose="020F0502020204030204" pitchFamily="34" charset="0"/>
                <a:cs typeface="Calibri" panose="020F0502020204030204" pitchFamily="34" charset="0"/>
              </a:rPr>
              <a:t>Cut s</a:t>
            </a:r>
            <a:r>
              <a:rPr lang="en-US" b="1" i="0" dirty="0">
                <a:solidFill>
                  <a:srgbClr val="000000"/>
                </a:solidFill>
                <a:effectLst/>
                <a:latin typeface="Calibri" panose="020F0502020204030204" pitchFamily="34" charset="0"/>
                <a:cs typeface="Calibri" panose="020F0502020204030204" pitchFamily="34" charset="0"/>
              </a:rPr>
              <a:t>ection compares the thickness of the cortices of a hyperplastic adrenal gland (A) and a normal gland (B).</a:t>
            </a:r>
            <a:endParaRPr lang="en-US"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A47CAB0-C658-469D-89E0-9275B50DC2A3}"/>
              </a:ext>
            </a:extLst>
          </p:cNvPr>
          <p:cNvSpPr txBox="1"/>
          <p:nvPr/>
        </p:nvSpPr>
        <p:spPr>
          <a:xfrm>
            <a:off x="9383839" y="2403613"/>
            <a:ext cx="2808161" cy="261610"/>
          </a:xfrm>
          <a:prstGeom prst="rect">
            <a:avLst/>
          </a:prstGeom>
          <a:solidFill>
            <a:schemeClr val="bg1"/>
          </a:solidFill>
        </p:spPr>
        <p:txBody>
          <a:bodyPr wrap="square" rtlCol="0">
            <a:spAutoFit/>
          </a:bodyPr>
          <a:lstStyle/>
          <a:p>
            <a:pPr algn="ctr"/>
            <a:r>
              <a:rPr lang="en-US" sz="1100" dirty="0">
                <a:latin typeface="Calibri" panose="020F0502020204030204" pitchFamily="34" charset="0"/>
                <a:cs typeface="Calibri" panose="020F0502020204030204" pitchFamily="34" charset="0"/>
              </a:rPr>
              <a:t>https://www.meddean.luc.edu</a:t>
            </a:r>
          </a:p>
        </p:txBody>
      </p:sp>
      <p:sp>
        <p:nvSpPr>
          <p:cNvPr id="12" name="TextBox 11">
            <a:extLst>
              <a:ext uri="{FF2B5EF4-FFF2-40B4-BE49-F238E27FC236}">
                <a16:creationId xmlns:a16="http://schemas.microsoft.com/office/drawing/2014/main" id="{ABBBAA47-3A0D-4393-8C4F-554C8C915B16}"/>
              </a:ext>
            </a:extLst>
          </p:cNvPr>
          <p:cNvSpPr txBox="1"/>
          <p:nvPr/>
        </p:nvSpPr>
        <p:spPr>
          <a:xfrm>
            <a:off x="-223217" y="6396335"/>
            <a:ext cx="2311330" cy="461665"/>
          </a:xfrm>
          <a:prstGeom prst="rect">
            <a:avLst/>
          </a:prstGeom>
          <a:solidFill>
            <a:schemeClr val="bg1"/>
          </a:solidFill>
          <a:ln>
            <a:solidFill>
              <a:schemeClr val="tx1"/>
            </a:solidFill>
          </a:ln>
        </p:spPr>
        <p:txBody>
          <a:bodyPr wrap="square" rtlCol="0">
            <a:spAutoFit/>
          </a:bodyPr>
          <a:lstStyle/>
          <a:p>
            <a:r>
              <a:rPr lang="en-US" sz="1200" b="1" dirty="0"/>
              <a:t>https://memorang.com/flashcards/230160/4+Adrenal+Pathology</a:t>
            </a:r>
          </a:p>
        </p:txBody>
      </p:sp>
      <p:pic>
        <p:nvPicPr>
          <p:cNvPr id="13" name="Picture 2" descr="4 Adrenal Pathology Flashcards | Memorang">
            <a:extLst>
              <a:ext uri="{FF2B5EF4-FFF2-40B4-BE49-F238E27FC236}">
                <a16:creationId xmlns:a16="http://schemas.microsoft.com/office/drawing/2014/main" id="{17F6E74A-64AB-489E-80B5-39D4D4BEB7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631"/>
          <a:stretch/>
        </p:blipFill>
        <p:spPr bwMode="auto">
          <a:xfrm>
            <a:off x="-223218" y="4472674"/>
            <a:ext cx="2311330" cy="1923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946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7A9873-3A14-4F33-B17B-5BF83040E045}"/>
              </a:ext>
            </a:extLst>
          </p:cNvPr>
          <p:cNvSpPr>
            <a:spLocks noGrp="1"/>
          </p:cNvSpPr>
          <p:nvPr>
            <p:ph type="ctrTitle"/>
          </p:nvPr>
        </p:nvSpPr>
        <p:spPr>
          <a:xfrm>
            <a:off x="1524000" y="524486"/>
            <a:ext cx="9144000" cy="2387600"/>
          </a:xfrm>
        </p:spPr>
        <p:txBody>
          <a:bodyPr/>
          <a:lstStyle/>
          <a:p>
            <a:r>
              <a:rPr lang="en-US" dirty="0"/>
              <a:t>Questions?</a:t>
            </a:r>
          </a:p>
        </p:txBody>
      </p:sp>
      <p:sp>
        <p:nvSpPr>
          <p:cNvPr id="6" name="Subtitle 5">
            <a:extLst>
              <a:ext uri="{FF2B5EF4-FFF2-40B4-BE49-F238E27FC236}">
                <a16:creationId xmlns:a16="http://schemas.microsoft.com/office/drawing/2014/main" id="{1AD4BC5F-DCA5-4240-A69F-EA280D55648A}"/>
              </a:ext>
            </a:extLst>
          </p:cNvPr>
          <p:cNvSpPr>
            <a:spLocks noGrp="1"/>
          </p:cNvSpPr>
          <p:nvPr>
            <p:ph type="subTitle" idx="1"/>
          </p:nvPr>
        </p:nvSpPr>
        <p:spPr>
          <a:xfrm>
            <a:off x="1099930" y="2980593"/>
            <a:ext cx="10045148" cy="3539822"/>
          </a:xfrm>
          <a:solidFill>
            <a:schemeClr val="accent4">
              <a:lumMod val="40000"/>
              <a:lumOff val="60000"/>
            </a:schemeClr>
          </a:solidFill>
          <a:ln>
            <a:solidFill>
              <a:schemeClr val="tx1"/>
            </a:solidFill>
          </a:ln>
        </p:spPr>
        <p:txBody>
          <a:bodyPr anchor="ctr">
            <a:normAutofit/>
          </a:bodyPr>
          <a:lstStyle/>
          <a:p>
            <a:r>
              <a:rPr lang="en-US" sz="2800" dirty="0"/>
              <a:t>Dr. </a:t>
            </a:r>
            <a:r>
              <a:rPr lang="en-US" sz="2800" dirty="0" err="1"/>
              <a:t>Ahsanuddin’s</a:t>
            </a:r>
            <a:r>
              <a:rPr lang="en-US" sz="2800" dirty="0"/>
              <a:t> Office Hours:</a:t>
            </a:r>
          </a:p>
          <a:p>
            <a:r>
              <a:rPr lang="en-US" sz="2800" dirty="0"/>
              <a:t>12-2pm Tuesday and Wednesday</a:t>
            </a:r>
          </a:p>
          <a:p>
            <a:r>
              <a:rPr lang="en-US" sz="2800" dirty="0"/>
              <a:t>Email: arshad.ahsanuddin@lmunet.edu</a:t>
            </a:r>
          </a:p>
          <a:p>
            <a:r>
              <a:rPr lang="en-US" sz="2800" dirty="0"/>
              <a:t>Office: DCOM-Knoxville, Room 216   Office Phone: 865-338-5739</a:t>
            </a:r>
          </a:p>
          <a:p>
            <a:r>
              <a:rPr lang="en-US" sz="2800" b="1" dirty="0"/>
              <a:t>Please email, drop by, or call to set up a Zoom conference if you have any questions outside of lecture.</a:t>
            </a:r>
          </a:p>
        </p:txBody>
      </p:sp>
    </p:spTree>
    <p:extLst>
      <p:ext uri="{BB962C8B-B14F-4D97-AF65-F5344CB8AC3E}">
        <p14:creationId xmlns:p14="http://schemas.microsoft.com/office/powerpoint/2010/main" val="391968559"/>
      </p:ext>
    </p:extLst>
  </p:cSld>
  <p:clrMapOvr>
    <a:masterClrMapping/>
  </p:clrMapOvr>
  <mc:AlternateContent xmlns:mc="http://schemas.openxmlformats.org/markup-compatibility/2006" xmlns:p14="http://schemas.microsoft.com/office/powerpoint/2010/main">
    <mc:Choice Requires="p14">
      <p:transition spd="slow" p14:dur="2000" advTm="11308"/>
    </mc:Choice>
    <mc:Fallback xmlns="">
      <p:transition spd="slow" advTm="1130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00C4785-7607-4A5E-8F25-0808344DF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6" y="0"/>
            <a:ext cx="10655808" cy="7122213"/>
          </a:xfrm>
          <a:prstGeom prst="rect">
            <a:avLst/>
          </a:prstGeom>
        </p:spPr>
      </p:pic>
      <p:sp>
        <p:nvSpPr>
          <p:cNvPr id="4" name="Rectangle 3">
            <a:extLst>
              <a:ext uri="{FF2B5EF4-FFF2-40B4-BE49-F238E27FC236}">
                <a16:creationId xmlns:a16="http://schemas.microsoft.com/office/drawing/2014/main" id="{29437ECD-A2D5-4528-9FD1-4521D8F04214}"/>
              </a:ext>
            </a:extLst>
          </p:cNvPr>
          <p:cNvSpPr/>
          <p:nvPr/>
        </p:nvSpPr>
        <p:spPr>
          <a:xfrm>
            <a:off x="6096000" y="0"/>
            <a:ext cx="5327904" cy="11338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Adrenal Gland – Gross Morphology</a:t>
            </a:r>
          </a:p>
          <a:p>
            <a:pPr algn="ctr"/>
            <a:r>
              <a:rPr lang="en-US" dirty="0">
                <a:solidFill>
                  <a:sysClr val="windowText" lastClr="000000"/>
                </a:solidFill>
              </a:rPr>
              <a:t>Note bright yellow coloration of cortex due to high concentrations of lipid and steroid hormones.</a:t>
            </a:r>
          </a:p>
        </p:txBody>
      </p:sp>
    </p:spTree>
    <p:extLst>
      <p:ext uri="{BB962C8B-B14F-4D97-AF65-F5344CB8AC3E}">
        <p14:creationId xmlns:p14="http://schemas.microsoft.com/office/powerpoint/2010/main" val="183737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close up of a carpet&#10;&#10;Description automatically generated with low confidence">
            <a:extLst>
              <a:ext uri="{FF2B5EF4-FFF2-40B4-BE49-F238E27FC236}">
                <a16:creationId xmlns:a16="http://schemas.microsoft.com/office/drawing/2014/main" id="{3486826C-B2E2-44E0-8401-E940A737A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6" y="692727"/>
            <a:ext cx="12201456" cy="6391564"/>
          </a:xfrm>
          <a:prstGeom prst="rect">
            <a:avLst/>
          </a:prstGeom>
        </p:spPr>
      </p:pic>
      <p:sp>
        <p:nvSpPr>
          <p:cNvPr id="8" name="Rectangle 7">
            <a:extLst>
              <a:ext uri="{FF2B5EF4-FFF2-40B4-BE49-F238E27FC236}">
                <a16:creationId xmlns:a16="http://schemas.microsoft.com/office/drawing/2014/main" id="{93127F7A-FE62-4FAD-A56A-F609CB390879}"/>
              </a:ext>
            </a:extLst>
          </p:cNvPr>
          <p:cNvSpPr/>
          <p:nvPr/>
        </p:nvSpPr>
        <p:spPr>
          <a:xfrm>
            <a:off x="0" y="0"/>
            <a:ext cx="12192000" cy="692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ADRENAL CORTEX</a:t>
            </a:r>
          </a:p>
        </p:txBody>
      </p:sp>
      <p:cxnSp>
        <p:nvCxnSpPr>
          <p:cNvPr id="10" name="Straight Arrow Connector 9">
            <a:extLst>
              <a:ext uri="{FF2B5EF4-FFF2-40B4-BE49-F238E27FC236}">
                <a16:creationId xmlns:a16="http://schemas.microsoft.com/office/drawing/2014/main" id="{41C7EF74-CD4C-4260-860B-DB44E3059676}"/>
              </a:ext>
            </a:extLst>
          </p:cNvPr>
          <p:cNvCxnSpPr/>
          <p:nvPr/>
        </p:nvCxnSpPr>
        <p:spPr>
          <a:xfrm flipH="1">
            <a:off x="10049164" y="1379104"/>
            <a:ext cx="762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037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75AD-2A88-468E-B55B-EEEB64D8B24F}"/>
              </a:ext>
            </a:extLst>
          </p:cNvPr>
          <p:cNvSpPr>
            <a:spLocks noGrp="1"/>
          </p:cNvSpPr>
          <p:nvPr>
            <p:ph type="title"/>
          </p:nvPr>
        </p:nvSpPr>
        <p:spPr>
          <a:xfrm>
            <a:off x="838200" y="154935"/>
            <a:ext cx="10515600" cy="623166"/>
          </a:xfrm>
        </p:spPr>
        <p:txBody>
          <a:bodyPr>
            <a:normAutofit fontScale="90000"/>
          </a:bodyPr>
          <a:lstStyle/>
          <a:p>
            <a:pPr algn="ctr"/>
            <a:r>
              <a:rPr lang="en-US" dirty="0"/>
              <a:t>Adrenal gland: Layers</a:t>
            </a:r>
          </a:p>
        </p:txBody>
      </p:sp>
      <p:pic>
        <p:nvPicPr>
          <p:cNvPr id="7" name="Picture 6" descr="Diagram&#10;&#10;Description automatically generated">
            <a:extLst>
              <a:ext uri="{FF2B5EF4-FFF2-40B4-BE49-F238E27FC236}">
                <a16:creationId xmlns:a16="http://schemas.microsoft.com/office/drawing/2014/main" id="{CE8BAD3F-0D97-40D2-85D0-4D2DDF3090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9057"/>
          <a:stretch/>
        </p:blipFill>
        <p:spPr>
          <a:xfrm>
            <a:off x="0" y="1250156"/>
            <a:ext cx="9249801" cy="4357688"/>
          </a:xfrm>
          <a:prstGeom prst="rect">
            <a:avLst/>
          </a:prstGeom>
        </p:spPr>
      </p:pic>
      <p:pic>
        <p:nvPicPr>
          <p:cNvPr id="11" name="Picture 10" descr="A picture containing furniture&#10;&#10;Description automatically generated">
            <a:extLst>
              <a:ext uri="{FF2B5EF4-FFF2-40B4-BE49-F238E27FC236}">
                <a16:creationId xmlns:a16="http://schemas.microsoft.com/office/drawing/2014/main" id="{71AFF95A-4359-4774-B74F-1DB2A95D5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7273920" y="1939919"/>
            <a:ext cx="6858001" cy="2978162"/>
          </a:xfrm>
          <a:prstGeom prst="rect">
            <a:avLst/>
          </a:prstGeom>
          <a:ln w="19050">
            <a:noFill/>
          </a:ln>
        </p:spPr>
      </p:pic>
      <p:cxnSp>
        <p:nvCxnSpPr>
          <p:cNvPr id="13" name="Straight Arrow Connector 12">
            <a:extLst>
              <a:ext uri="{FF2B5EF4-FFF2-40B4-BE49-F238E27FC236}">
                <a16:creationId xmlns:a16="http://schemas.microsoft.com/office/drawing/2014/main" id="{A2AC6A8E-93B6-4E50-8640-A4478A4B46DF}"/>
              </a:ext>
            </a:extLst>
          </p:cNvPr>
          <p:cNvCxnSpPr>
            <a:cxnSpLocks/>
          </p:cNvCxnSpPr>
          <p:nvPr/>
        </p:nvCxnSpPr>
        <p:spPr>
          <a:xfrm flipV="1">
            <a:off x="9213838" y="793343"/>
            <a:ext cx="1126783" cy="7233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19D50A1-E52F-49CB-8D06-E614503F9ADE}"/>
              </a:ext>
            </a:extLst>
          </p:cNvPr>
          <p:cNvCxnSpPr>
            <a:cxnSpLocks/>
          </p:cNvCxnSpPr>
          <p:nvPr/>
        </p:nvCxnSpPr>
        <p:spPr>
          <a:xfrm flipV="1">
            <a:off x="9213839" y="1402461"/>
            <a:ext cx="2139961" cy="39452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95518244-3772-4255-812B-A1DCBDCFF7B2}"/>
              </a:ext>
            </a:extLst>
          </p:cNvPr>
          <p:cNvCxnSpPr>
            <a:cxnSpLocks/>
          </p:cNvCxnSpPr>
          <p:nvPr/>
        </p:nvCxnSpPr>
        <p:spPr>
          <a:xfrm>
            <a:off x="9213839" y="2909006"/>
            <a:ext cx="1126783"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992B0FD2-DD22-4F06-A360-4A99D4D8D02E}"/>
              </a:ext>
            </a:extLst>
          </p:cNvPr>
          <p:cNvCxnSpPr>
            <a:cxnSpLocks/>
          </p:cNvCxnSpPr>
          <p:nvPr/>
        </p:nvCxnSpPr>
        <p:spPr>
          <a:xfrm>
            <a:off x="9213839" y="4224955"/>
            <a:ext cx="1214131" cy="1413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43B593BD-04CF-473A-9DF3-1462937319C8}"/>
              </a:ext>
            </a:extLst>
          </p:cNvPr>
          <p:cNvCxnSpPr/>
          <p:nvPr/>
        </p:nvCxnSpPr>
        <p:spPr>
          <a:xfrm>
            <a:off x="9213839" y="4982210"/>
            <a:ext cx="1207911" cy="114017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17389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352C5C-6C5F-4976-8C62-0EB3491F9DA6}"/>
              </a:ext>
            </a:extLst>
          </p:cNvPr>
          <p:cNvPicPr>
            <a:picLocks noChangeAspect="1"/>
          </p:cNvPicPr>
          <p:nvPr/>
        </p:nvPicPr>
        <p:blipFill rotWithShape="1">
          <a:blip r:embed="rId3">
            <a:extLst>
              <a:ext uri="{28A0092B-C50C-407E-A947-70E740481C1C}">
                <a14:useLocalDpi xmlns:a14="http://schemas.microsoft.com/office/drawing/2010/main" val="0"/>
              </a:ext>
            </a:extLst>
          </a:blip>
          <a:srcRect l="1" t="28789" r="61312"/>
          <a:stretch/>
        </p:blipFill>
        <p:spPr>
          <a:xfrm>
            <a:off x="5035550" y="0"/>
            <a:ext cx="7156450" cy="6858000"/>
          </a:xfrm>
          <a:prstGeom prst="rect">
            <a:avLst/>
          </a:prstGeom>
        </p:spPr>
      </p:pic>
      <p:sp>
        <p:nvSpPr>
          <p:cNvPr id="5" name="Rectangle 4">
            <a:extLst>
              <a:ext uri="{FF2B5EF4-FFF2-40B4-BE49-F238E27FC236}">
                <a16:creationId xmlns:a16="http://schemas.microsoft.com/office/drawing/2014/main" id="{91FC7A64-040F-47FE-8868-C477CB09ECF9}"/>
              </a:ext>
            </a:extLst>
          </p:cNvPr>
          <p:cNvSpPr/>
          <p:nvPr/>
        </p:nvSpPr>
        <p:spPr>
          <a:xfrm>
            <a:off x="0" y="0"/>
            <a:ext cx="12192000" cy="6927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ADRENAL MEDULLA</a:t>
            </a:r>
          </a:p>
        </p:txBody>
      </p:sp>
      <p:pic>
        <p:nvPicPr>
          <p:cNvPr id="8" name="Picture 7" descr="Diagram&#10;&#10;Description automatically generated">
            <a:extLst>
              <a:ext uri="{FF2B5EF4-FFF2-40B4-BE49-F238E27FC236}">
                <a16:creationId xmlns:a16="http://schemas.microsoft.com/office/drawing/2014/main" id="{529D2FE9-A931-4801-BE00-2641A9BDE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5" y="948170"/>
            <a:ext cx="4894730" cy="590983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08D6BDF5-AA20-4591-8D69-CC0D33E8BC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382000" y="4476750"/>
            <a:ext cx="3810000" cy="2381250"/>
          </a:xfrm>
          <a:prstGeom prst="rect">
            <a:avLst/>
          </a:prstGeom>
          <a:ln w="19050">
            <a:solidFill>
              <a:schemeClr val="tx1"/>
            </a:solidFill>
          </a:ln>
        </p:spPr>
      </p:pic>
    </p:spTree>
    <p:extLst>
      <p:ext uri="{BB962C8B-B14F-4D97-AF65-F5344CB8AC3E}">
        <p14:creationId xmlns:p14="http://schemas.microsoft.com/office/powerpoint/2010/main" val="1521616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6193</Words>
  <Application>Microsoft Office PowerPoint</Application>
  <PresentationFormat>Widescreen</PresentationFormat>
  <Paragraphs>553</Paragraphs>
  <Slides>51</Slides>
  <Notes>38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51</vt:i4>
      </vt:variant>
    </vt:vector>
  </HeadingPairs>
  <TitlesOfParts>
    <vt:vector size="67" baseType="lpstr">
      <vt:lpstr>Arial</vt:lpstr>
      <vt:lpstr>Calibri</vt:lpstr>
      <vt:lpstr>Calibri Light</vt:lpstr>
      <vt:lpstr>Courier New</vt:lpstr>
      <vt:lpstr>Georgia</vt:lpstr>
      <vt:lpstr>Helvetica</vt:lpstr>
      <vt:lpstr>Meta Serif Office Pro</vt:lpstr>
      <vt:lpstr>Noto Sans</vt:lpstr>
      <vt:lpstr>Roboto</vt:lpstr>
      <vt:lpstr>Times New Roman</vt:lpstr>
      <vt:lpstr>Wingdings</vt:lpstr>
      <vt:lpstr>Wingdings 2</vt:lpstr>
      <vt:lpstr>Office Theme</vt:lpstr>
      <vt:lpstr>Office Theme</vt:lpstr>
      <vt:lpstr>Civic</vt:lpstr>
      <vt:lpstr>Office Theme</vt:lpstr>
      <vt:lpstr>Notice and Agreement Endocrine - Lecture #9 –  Pathology of the Adrenal Gland I</vt:lpstr>
      <vt:lpstr>Pathology of the  Adrenal Gland I</vt:lpstr>
      <vt:lpstr>Objectives</vt:lpstr>
      <vt:lpstr>Normal Adrenal Gland: Structure and Function</vt:lpstr>
      <vt:lpstr>Adrenal glands: Gross Anatomy</vt:lpstr>
      <vt:lpstr>PowerPoint Presentation</vt:lpstr>
      <vt:lpstr>PowerPoint Presentation</vt:lpstr>
      <vt:lpstr>Adrenal gland: Layers</vt:lpstr>
      <vt:lpstr>PowerPoint Presentation</vt:lpstr>
      <vt:lpstr>Questions?</vt:lpstr>
      <vt:lpstr>Functional Adrenal Cortex Pathology</vt:lpstr>
      <vt:lpstr>PowerPoint Presentation</vt:lpstr>
      <vt:lpstr>PowerPoint Presentation</vt:lpstr>
      <vt:lpstr>PowerPoint Presentation</vt:lpstr>
      <vt:lpstr>PowerPoint Presentation</vt:lpstr>
      <vt:lpstr>PowerPoint Presentation</vt:lpstr>
      <vt:lpstr>Which patients should be tested?</vt:lpstr>
      <vt:lpstr>Screening tests for Cushing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Functional Adrenal Cortex Pathology (cont)</vt:lpstr>
      <vt:lpstr>Hyperaldosteronism</vt:lpstr>
      <vt:lpstr>Screening tests for primary hyperaldosteronism</vt:lpstr>
      <vt:lpstr>Classification algorithm for PHA</vt:lpstr>
      <vt:lpstr>Bilateral idiopathic hyperaldosteronism (IHA)</vt:lpstr>
      <vt:lpstr>Familial hyperaldosteronism</vt:lpstr>
      <vt:lpstr>Aldosterone-producing cortical adenoma (APA) </vt:lpstr>
      <vt:lpstr>Morphology of aldosterone-producing adrenal pathology</vt:lpstr>
      <vt:lpstr>PowerPoint Presentation</vt:lpstr>
      <vt:lpstr>Spironolactone bodies</vt:lpstr>
      <vt:lpstr>Questions?</vt:lpstr>
      <vt:lpstr>Functional Adrenal Cortex Pathology (cont)</vt:lpstr>
      <vt:lpstr>Causes of Adrenogenital syndrome (AGS) </vt:lpstr>
      <vt:lpstr>Congenital Adrenal Hyperplasia (CAH)</vt:lpstr>
      <vt:lpstr>PowerPoint Presentation</vt:lpstr>
      <vt:lpstr>Congenital adrenal hyperplasia and catecholamines</vt:lpstr>
      <vt:lpstr>Syndromes of 21-hydroxylase deficiency</vt:lpstr>
      <vt:lpstr>Salt-wasting syndrome or classic AGS</vt:lpstr>
      <vt:lpstr>Simple virilizing AGS</vt:lpstr>
      <vt:lpstr>Nonclassic or late-onset AGS</vt:lpstr>
      <vt:lpstr>Congenital Adrenal Hyperplasia</vt:lpstr>
      <vt:lpstr>Morphology in Congenital Adrenal Hyperplasia</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Notice and Agreement Course Name - Lecture # - Lecture Title</dc:title>
  <dc:creator>Ahsanuddin, Arshad</dc:creator>
  <cp:lastModifiedBy>Ahsanuddin, Arshad</cp:lastModifiedBy>
  <cp:revision>6</cp:revision>
  <dcterms:created xsi:type="dcterms:W3CDTF">2021-03-29T18:03:50Z</dcterms:created>
  <dcterms:modified xsi:type="dcterms:W3CDTF">2023-09-28T15:15:10Z</dcterms:modified>
</cp:coreProperties>
</file>